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3" r:id="rId1"/>
  </p:sldMasterIdLst>
  <p:notesMasterIdLst>
    <p:notesMasterId r:id="rId71"/>
  </p:notesMasterIdLst>
  <p:sldIdLst>
    <p:sldId id="256" r:id="rId2"/>
    <p:sldId id="358" r:id="rId3"/>
    <p:sldId id="392" r:id="rId4"/>
    <p:sldId id="436" r:id="rId5"/>
    <p:sldId id="433" r:id="rId6"/>
    <p:sldId id="437" r:id="rId7"/>
    <p:sldId id="370" r:id="rId8"/>
    <p:sldId id="374" r:id="rId9"/>
    <p:sldId id="375" r:id="rId10"/>
    <p:sldId id="378" r:id="rId11"/>
    <p:sldId id="460" r:id="rId12"/>
    <p:sldId id="465" r:id="rId13"/>
    <p:sldId id="379" r:id="rId14"/>
    <p:sldId id="439" r:id="rId15"/>
    <p:sldId id="440" r:id="rId16"/>
    <p:sldId id="357" r:id="rId17"/>
    <p:sldId id="361" r:id="rId18"/>
    <p:sldId id="442" r:id="rId19"/>
    <p:sldId id="441" r:id="rId20"/>
    <p:sldId id="445" r:id="rId21"/>
    <p:sldId id="444" r:id="rId22"/>
    <p:sldId id="364" r:id="rId23"/>
    <p:sldId id="380" r:id="rId24"/>
    <p:sldId id="365" r:id="rId25"/>
    <p:sldId id="366" r:id="rId26"/>
    <p:sldId id="447" r:id="rId27"/>
    <p:sldId id="367" r:id="rId28"/>
    <p:sldId id="368" r:id="rId29"/>
    <p:sldId id="369" r:id="rId30"/>
    <p:sldId id="381" r:id="rId31"/>
    <p:sldId id="382" r:id="rId32"/>
    <p:sldId id="406" r:id="rId33"/>
    <p:sldId id="384" r:id="rId34"/>
    <p:sldId id="448" r:id="rId35"/>
    <p:sldId id="385" r:id="rId36"/>
    <p:sldId id="451" r:id="rId37"/>
    <p:sldId id="397" r:id="rId38"/>
    <p:sldId id="452" r:id="rId39"/>
    <p:sldId id="389" r:id="rId40"/>
    <p:sldId id="453" r:id="rId41"/>
    <p:sldId id="399" r:id="rId42"/>
    <p:sldId id="405" r:id="rId43"/>
    <p:sldId id="390" r:id="rId44"/>
    <p:sldId id="391" r:id="rId45"/>
    <p:sldId id="400" r:id="rId46"/>
    <p:sldId id="401" r:id="rId47"/>
    <p:sldId id="454" r:id="rId48"/>
    <p:sldId id="455" r:id="rId49"/>
    <p:sldId id="402" r:id="rId50"/>
    <p:sldId id="456" r:id="rId51"/>
    <p:sldId id="458" r:id="rId52"/>
    <p:sldId id="457" r:id="rId53"/>
    <p:sldId id="403" r:id="rId54"/>
    <p:sldId id="407" r:id="rId55"/>
    <p:sldId id="408" r:id="rId56"/>
    <p:sldId id="404" r:id="rId57"/>
    <p:sldId id="410" r:id="rId58"/>
    <p:sldId id="411" r:id="rId59"/>
    <p:sldId id="459" r:id="rId60"/>
    <p:sldId id="461" r:id="rId61"/>
    <p:sldId id="464" r:id="rId62"/>
    <p:sldId id="420" r:id="rId63"/>
    <p:sldId id="462" r:id="rId64"/>
    <p:sldId id="463" r:id="rId65"/>
    <p:sldId id="421" r:id="rId66"/>
    <p:sldId id="422" r:id="rId67"/>
    <p:sldId id="424" r:id="rId68"/>
    <p:sldId id="425" r:id="rId69"/>
    <p:sldId id="284"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18" autoAdjust="0"/>
    <p:restoredTop sz="94660"/>
  </p:normalViewPr>
  <p:slideViewPr>
    <p:cSldViewPr snapToGrid="0">
      <p:cViewPr varScale="1">
        <p:scale>
          <a:sx n="92" d="100"/>
          <a:sy n="92" d="100"/>
        </p:scale>
        <p:origin x="114"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FE8298-0788-4D7B-97D9-FC31088A996E}" type="datetimeFigureOut">
              <a:rPr lang="en-US" smtClean="0"/>
              <a:t>5/30/2020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FC2A7-BE64-4596-81C1-FBA79A6E1A00}" type="slidenum">
              <a:rPr lang="en-US" smtClean="0"/>
              <a:t>‹#›</a:t>
            </a:fld>
            <a:endParaRPr lang="en-US"/>
          </a:p>
        </p:txBody>
      </p:sp>
    </p:spTree>
    <p:extLst>
      <p:ext uri="{BB962C8B-B14F-4D97-AF65-F5344CB8AC3E}">
        <p14:creationId xmlns:p14="http://schemas.microsoft.com/office/powerpoint/2010/main" val="383798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Mean length of utterance is a measure of linguistic productivity in children. It is traditionally calculated by collecting 100 utterances spoken by a child and dividing the number of morphemes by the number of utterances. A higher MLU is taken to indicate a higher level of language proficiency.</a:t>
            </a:r>
            <a:endParaRPr lang="en-US" dirty="0"/>
          </a:p>
        </p:txBody>
      </p:sp>
      <p:sp>
        <p:nvSpPr>
          <p:cNvPr id="4" name="Slide Number Placeholder 3"/>
          <p:cNvSpPr>
            <a:spLocks noGrp="1"/>
          </p:cNvSpPr>
          <p:nvPr>
            <p:ph type="sldNum" sz="quarter" idx="5"/>
          </p:nvPr>
        </p:nvSpPr>
        <p:spPr/>
        <p:txBody>
          <a:bodyPr/>
          <a:lstStyle/>
          <a:p>
            <a:fld id="{B41FC2A7-BE64-4596-81C1-FBA79A6E1A00}" type="slidenum">
              <a:rPr lang="en-US" smtClean="0"/>
              <a:t>15</a:t>
            </a:fld>
            <a:endParaRPr lang="en-US"/>
          </a:p>
        </p:txBody>
      </p:sp>
    </p:spTree>
    <p:extLst>
      <p:ext uri="{BB962C8B-B14F-4D97-AF65-F5344CB8AC3E}">
        <p14:creationId xmlns:p14="http://schemas.microsoft.com/office/powerpoint/2010/main" val="29358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Mean length of utterance is a measure of linguistic productivity in children. It is traditionally calculated by collecting 100 utterances spoken by a child and dividing the number of morphemes by the number of utterances. A higher MLU is taken to indicate a higher level of language proficiency. </a:t>
            </a:r>
            <a:endParaRPr lang="en-US" dirty="0"/>
          </a:p>
        </p:txBody>
      </p:sp>
      <p:sp>
        <p:nvSpPr>
          <p:cNvPr id="4" name="Slide Number Placeholder 3"/>
          <p:cNvSpPr>
            <a:spLocks noGrp="1"/>
          </p:cNvSpPr>
          <p:nvPr>
            <p:ph type="sldNum" sz="quarter" idx="5"/>
          </p:nvPr>
        </p:nvSpPr>
        <p:spPr/>
        <p:txBody>
          <a:bodyPr/>
          <a:lstStyle/>
          <a:p>
            <a:fld id="{B41FC2A7-BE64-4596-81C1-FBA79A6E1A00}" type="slidenum">
              <a:rPr lang="en-US" smtClean="0"/>
              <a:t>17</a:t>
            </a:fld>
            <a:endParaRPr lang="en-US"/>
          </a:p>
        </p:txBody>
      </p:sp>
    </p:spTree>
    <p:extLst>
      <p:ext uri="{BB962C8B-B14F-4D97-AF65-F5344CB8AC3E}">
        <p14:creationId xmlns:p14="http://schemas.microsoft.com/office/powerpoint/2010/main" val="1012562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565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815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7044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76898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4690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0145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8383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4107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099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fornian FB" panose="0207040306080B030204" pitchFamily="18" charset="0"/>
              </a:defRPr>
            </a:lvl1pPr>
            <a:lvl2pPr>
              <a:defRPr>
                <a:latin typeface="Californian FB" panose="0207040306080B030204" pitchFamily="18" charset="0"/>
              </a:defRPr>
            </a:lvl2pPr>
            <a:lvl3pPr>
              <a:defRPr>
                <a:latin typeface="Californian FB" panose="0207040306080B030204" pitchFamily="18" charset="0"/>
              </a:defRPr>
            </a:lvl3pPr>
            <a:lvl4pPr>
              <a:defRPr>
                <a:latin typeface="Californian FB" panose="0207040306080B030204" pitchFamily="18" charset="0"/>
              </a:defRPr>
            </a:lvl4pPr>
            <a:lvl5pPr>
              <a:defRPr>
                <a:latin typeface="Californian FB" panose="0207040306080B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105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569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254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964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556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9510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3833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143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5/30/2020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3274415"/>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childes.talkbank.org/access/Eng-NA/Brown.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hyperlink" Target="https://childes.talkbank.or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images of community">
            <a:extLst>
              <a:ext uri="{FF2B5EF4-FFF2-40B4-BE49-F238E27FC236}">
                <a16:creationId xmlns:a16="http://schemas.microsoft.com/office/drawing/2014/main" id="{BDC8D669-9184-4118-B657-8E2F3175C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32" y="146088"/>
            <a:ext cx="5723845" cy="51901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427144" y="1782471"/>
            <a:ext cx="7566073" cy="1916372"/>
          </a:xfrm>
          <a:gradFill flip="none" rotWithShape="1">
            <a:gsLst>
              <a:gs pos="0">
                <a:schemeClr val="tx1">
                  <a:lumMod val="50000"/>
                  <a:shade val="30000"/>
                  <a:satMod val="115000"/>
                </a:schemeClr>
              </a:gs>
              <a:gs pos="50000">
                <a:schemeClr val="tx1">
                  <a:lumMod val="50000"/>
                  <a:shade val="67500"/>
                  <a:satMod val="115000"/>
                </a:schemeClr>
              </a:gs>
              <a:gs pos="100000">
                <a:schemeClr val="tx1">
                  <a:lumMod val="50000"/>
                  <a:shade val="100000"/>
                  <a:satMod val="115000"/>
                </a:schemeClr>
              </a:gs>
            </a:gsLst>
            <a:path path="circle">
              <a:fillToRect l="50000" t="50000" r="50000" b="50000"/>
            </a:path>
            <a:tileRect/>
          </a:gradFill>
          <a:ln>
            <a:solidFill>
              <a:schemeClr val="tx1">
                <a:lumMod val="85000"/>
              </a:schemeClr>
            </a:solidFill>
          </a:ln>
        </p:spPr>
        <p:txBody>
          <a:bodyPr>
            <a:noAutofit/>
          </a:bodyPr>
          <a:lstStyle/>
          <a:p>
            <a:r>
              <a:rPr lang="en-US" sz="4000" b="1" dirty="0">
                <a:solidFill>
                  <a:schemeClr val="tx1"/>
                </a:solidFill>
                <a:effectLst/>
                <a:latin typeface="Algerian" panose="04020705040A02060702" pitchFamily="82" charset="0"/>
                <a:ea typeface="Cambria" panose="02040503050406030204" pitchFamily="18" charset="0"/>
              </a:rPr>
              <a:t>Using CHILDES to Explore Early Moral Language   </a:t>
            </a:r>
            <a:r>
              <a:rPr lang="en-US" sz="2800" b="1" dirty="0">
                <a:solidFill>
                  <a:schemeClr val="bg2">
                    <a:lumMod val="10000"/>
                    <a:lumOff val="90000"/>
                  </a:schemeClr>
                </a:solidFill>
                <a:effectLst/>
                <a:latin typeface="Algerian" panose="04020705040A02060702" pitchFamily="82" charset="0"/>
                <a:ea typeface="Cambria" panose="02040503050406030204" pitchFamily="18" charset="0"/>
              </a:rPr>
              <a:t>(and More?)</a:t>
            </a:r>
            <a:endParaRPr lang="en-US" sz="2800" b="1" i="1" dirty="0">
              <a:solidFill>
                <a:schemeClr val="bg2">
                  <a:lumMod val="10000"/>
                  <a:lumOff val="90000"/>
                </a:schemeClr>
              </a:solidFill>
              <a:latin typeface="Algerian" panose="04020705040A02060702" pitchFamily="82" charset="0"/>
              <a:ea typeface="Cambria" panose="02040503050406030204" pitchFamily="18" charset="0"/>
            </a:endParaRPr>
          </a:p>
        </p:txBody>
      </p:sp>
      <p:sp>
        <p:nvSpPr>
          <p:cNvPr id="3" name="Subtitle 2"/>
          <p:cNvSpPr>
            <a:spLocks noGrp="1"/>
          </p:cNvSpPr>
          <p:nvPr>
            <p:ph type="subTitle" idx="1"/>
          </p:nvPr>
        </p:nvSpPr>
        <p:spPr>
          <a:xfrm>
            <a:off x="823290" y="3851354"/>
            <a:ext cx="8859553" cy="1916372"/>
          </a:xfrm>
          <a:ln w="28575">
            <a:solidFill>
              <a:srgbClr val="C00000"/>
            </a:solidFill>
          </a:ln>
        </p:spPr>
        <p:txBody>
          <a:bodyPr>
            <a:normAutofit fontScale="77500" lnSpcReduction="20000"/>
          </a:bodyPr>
          <a:lstStyle/>
          <a:p>
            <a:endParaRPr lang="en-US" dirty="0"/>
          </a:p>
          <a:p>
            <a:r>
              <a:rPr lang="en-US" sz="5800" b="1" dirty="0">
                <a:solidFill>
                  <a:srgbClr val="00B0F0"/>
                </a:solidFill>
                <a:effectLst>
                  <a:outerShdw blurRad="38100" dist="38100" dir="2700000" algn="tl">
                    <a:srgbClr val="000000">
                      <a:alpha val="43137"/>
                    </a:srgbClr>
                  </a:outerShdw>
                </a:effectLst>
                <a:latin typeface="Californian FB" panose="0207040306080B030204" pitchFamily="18" charset="0"/>
              </a:rPr>
              <a:t>Jennifer Cole Wright</a:t>
            </a:r>
          </a:p>
          <a:p>
            <a:r>
              <a:rPr lang="en-US" sz="2900" dirty="0">
                <a:solidFill>
                  <a:schemeClr val="bg2">
                    <a:lumMod val="10000"/>
                    <a:lumOff val="90000"/>
                  </a:schemeClr>
                </a:solidFill>
                <a:latin typeface="Californian FB" panose="0207040306080B030204" pitchFamily="18" charset="0"/>
              </a:rPr>
              <a:t>Department of Psychology</a:t>
            </a:r>
          </a:p>
          <a:p>
            <a:r>
              <a:rPr lang="en-US" sz="2900" dirty="0">
                <a:solidFill>
                  <a:schemeClr val="bg2">
                    <a:lumMod val="10000"/>
                    <a:lumOff val="90000"/>
                  </a:schemeClr>
                </a:solidFill>
                <a:latin typeface="Californian FB" panose="0207040306080B030204" pitchFamily="18" charset="0"/>
              </a:rPr>
              <a:t>College of Charleston</a:t>
            </a:r>
            <a:endParaRPr lang="en-US" sz="2500" dirty="0">
              <a:solidFill>
                <a:schemeClr val="bg2">
                  <a:lumMod val="10000"/>
                  <a:lumOff val="90000"/>
                </a:schemeClr>
              </a:solidFill>
              <a:latin typeface="Californian FB" panose="0207040306080B030204" pitchFamily="18" charset="0"/>
            </a:endParaRPr>
          </a:p>
        </p:txBody>
      </p:sp>
      <p:pic>
        <p:nvPicPr>
          <p:cNvPr id="1028" name="Picture 4" descr="College of Charleston - FIRE">
            <a:extLst>
              <a:ext uri="{FF2B5EF4-FFF2-40B4-BE49-F238E27FC236}">
                <a16:creationId xmlns:a16="http://schemas.microsoft.com/office/drawing/2014/main" id="{615B064C-2907-4791-9E9C-7DAD02EF5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0092" y="385135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77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9068-D8FC-404D-9053-85BB93223569}"/>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3600" b="1" dirty="0"/>
              <a:t>Identifying relevant samples</a:t>
            </a:r>
          </a:p>
        </p:txBody>
      </p:sp>
      <p:pic>
        <p:nvPicPr>
          <p:cNvPr id="4" name="Content Placeholder 3">
            <a:extLst>
              <a:ext uri="{FF2B5EF4-FFF2-40B4-BE49-F238E27FC236}">
                <a16:creationId xmlns:a16="http://schemas.microsoft.com/office/drawing/2014/main" id="{AB3A116B-C56B-455A-9479-08756CAE0BD0}"/>
              </a:ext>
            </a:extLst>
          </p:cNvPr>
          <p:cNvPicPr>
            <a:picLocks noChangeAspect="1"/>
          </p:cNvPicPr>
          <p:nvPr/>
        </p:nvPicPr>
        <p:blipFill rotWithShape="1">
          <a:blip r:embed="rId2"/>
          <a:srcRect t="3105" r="-1" b="4291"/>
          <a:stretch/>
        </p:blipFill>
        <p:spPr>
          <a:xfrm>
            <a:off x="4654297" y="10"/>
            <a:ext cx="7537704" cy="6857990"/>
          </a:xfrm>
          <a:prstGeom prst="rect">
            <a:avLst/>
          </a:prstGeom>
        </p:spPr>
      </p:pic>
      <p:sp>
        <p:nvSpPr>
          <p:cNvPr id="7" name="Oval 6">
            <a:extLst>
              <a:ext uri="{FF2B5EF4-FFF2-40B4-BE49-F238E27FC236}">
                <a16:creationId xmlns:a16="http://schemas.microsoft.com/office/drawing/2014/main" id="{A31E24CB-927E-4C3A-981C-46D8F61C52D4}"/>
              </a:ext>
            </a:extLst>
          </p:cNvPr>
          <p:cNvSpPr/>
          <p:nvPr/>
        </p:nvSpPr>
        <p:spPr>
          <a:xfrm>
            <a:off x="7102928" y="1436915"/>
            <a:ext cx="1894115" cy="78377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DA159AD-E4CC-4A2D-B592-379F232E8A6A}"/>
              </a:ext>
            </a:extLst>
          </p:cNvPr>
          <p:cNvPicPr>
            <a:picLocks noChangeAspect="1"/>
          </p:cNvPicPr>
          <p:nvPr/>
        </p:nvPicPr>
        <p:blipFill>
          <a:blip r:embed="rId3"/>
          <a:stretch>
            <a:fillRect/>
          </a:stretch>
        </p:blipFill>
        <p:spPr>
          <a:xfrm>
            <a:off x="4654296" y="0"/>
            <a:ext cx="7537704" cy="6857990"/>
          </a:xfrm>
          <a:prstGeom prst="rect">
            <a:avLst/>
          </a:prstGeom>
        </p:spPr>
      </p:pic>
      <p:sp>
        <p:nvSpPr>
          <p:cNvPr id="10" name="Arrow: Right 9">
            <a:extLst>
              <a:ext uri="{FF2B5EF4-FFF2-40B4-BE49-F238E27FC236}">
                <a16:creationId xmlns:a16="http://schemas.microsoft.com/office/drawing/2014/main" id="{B5A29B66-93B7-48B1-99C3-2EA4DA0B67B1}"/>
              </a:ext>
            </a:extLst>
          </p:cNvPr>
          <p:cNvSpPr/>
          <p:nvPr/>
        </p:nvSpPr>
        <p:spPr>
          <a:xfrm>
            <a:off x="3960256" y="3024340"/>
            <a:ext cx="978408" cy="80931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44AC25-FF70-403B-9771-F63148B4A015}"/>
              </a:ext>
            </a:extLst>
          </p:cNvPr>
          <p:cNvSpPr/>
          <p:nvPr/>
        </p:nvSpPr>
        <p:spPr>
          <a:xfrm>
            <a:off x="278857" y="250608"/>
            <a:ext cx="3965766" cy="584775"/>
          </a:xfrm>
          <a:prstGeom prst="rect">
            <a:avLst/>
          </a:prstGeom>
        </p:spPr>
        <p:txBody>
          <a:bodyPr wrap="square">
            <a:spAutoFit/>
          </a:bodyPr>
          <a:lstStyle/>
          <a:p>
            <a:r>
              <a:rPr lang="en-US" sz="1600" dirty="0">
                <a:hlinkClick r:id="rId4"/>
              </a:rPr>
              <a:t>https://childes.talkbank.org/access/Eng-NA/Brown.html</a:t>
            </a:r>
            <a:endParaRPr lang="en-US" sz="1600" dirty="0"/>
          </a:p>
        </p:txBody>
      </p:sp>
    </p:spTree>
    <p:extLst>
      <p:ext uri="{BB962C8B-B14F-4D97-AF65-F5344CB8AC3E}">
        <p14:creationId xmlns:p14="http://schemas.microsoft.com/office/powerpoint/2010/main" val="38469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4" name="Picture 3">
            <a:extLst>
              <a:ext uri="{FF2B5EF4-FFF2-40B4-BE49-F238E27FC236}">
                <a16:creationId xmlns:a16="http://schemas.microsoft.com/office/drawing/2014/main" id="{6813ACC6-AC6F-4A13-ABCB-66EC37CBCD9B}"/>
              </a:ext>
            </a:extLst>
          </p:cNvPr>
          <p:cNvPicPr>
            <a:picLocks noChangeAspect="1"/>
          </p:cNvPicPr>
          <p:nvPr/>
        </p:nvPicPr>
        <p:blipFill rotWithShape="1">
          <a:blip r:embed="rId4"/>
          <a:srcRect r="3826" b="-1"/>
          <a:stretch/>
        </p:blipFill>
        <p:spPr>
          <a:xfrm>
            <a:off x="4102100" y="10"/>
            <a:ext cx="8150860" cy="6883202"/>
          </a:xfrm>
          <a:prstGeom prst="rect">
            <a:avLst/>
          </a:prstGeom>
        </p:spPr>
      </p:pic>
      <p:sp>
        <p:nvSpPr>
          <p:cNvPr id="6" name="Title 1">
            <a:extLst>
              <a:ext uri="{FF2B5EF4-FFF2-40B4-BE49-F238E27FC236}">
                <a16:creationId xmlns:a16="http://schemas.microsoft.com/office/drawing/2014/main" id="{DD50D8A2-F7A7-4CA1-A203-29BDC7767DFD}"/>
              </a:ext>
            </a:extLst>
          </p:cNvPr>
          <p:cNvSpPr txBox="1">
            <a:spLocks/>
          </p:cNvSpPr>
          <p:nvPr/>
        </p:nvSpPr>
        <p:spPr>
          <a:xfrm>
            <a:off x="861791" y="835383"/>
            <a:ext cx="3382832" cy="3499549"/>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a:t>Identifying relevant samples</a:t>
            </a:r>
            <a:endParaRPr lang="en-US" sz="3600" b="1" dirty="0"/>
          </a:p>
        </p:txBody>
      </p:sp>
      <p:sp>
        <p:nvSpPr>
          <p:cNvPr id="7" name="Arrow: Right 6">
            <a:extLst>
              <a:ext uri="{FF2B5EF4-FFF2-40B4-BE49-F238E27FC236}">
                <a16:creationId xmlns:a16="http://schemas.microsoft.com/office/drawing/2014/main" id="{89EA0AAD-FEA8-4E8F-A7C1-44BA88AA71D3}"/>
              </a:ext>
            </a:extLst>
          </p:cNvPr>
          <p:cNvSpPr/>
          <p:nvPr/>
        </p:nvSpPr>
        <p:spPr>
          <a:xfrm rot="10800000">
            <a:off x="5606796" y="2619690"/>
            <a:ext cx="978408" cy="80931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13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50D8A2-F7A7-4CA1-A203-29BDC7767DFD}"/>
              </a:ext>
            </a:extLst>
          </p:cNvPr>
          <p:cNvSpPr txBox="1">
            <a:spLocks/>
          </p:cNvSpPr>
          <p:nvPr/>
        </p:nvSpPr>
        <p:spPr>
          <a:xfrm>
            <a:off x="861791" y="835383"/>
            <a:ext cx="3382832" cy="3499549"/>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a:t>Identifying relevant samples</a:t>
            </a:r>
            <a:endParaRPr lang="en-US" sz="3600" b="1" dirty="0"/>
          </a:p>
        </p:txBody>
      </p:sp>
      <p:pic>
        <p:nvPicPr>
          <p:cNvPr id="2" name="Picture 1">
            <a:extLst>
              <a:ext uri="{FF2B5EF4-FFF2-40B4-BE49-F238E27FC236}">
                <a16:creationId xmlns:a16="http://schemas.microsoft.com/office/drawing/2014/main" id="{B9075CB3-3C72-470B-BA72-2CFDB2BD6C60}"/>
              </a:ext>
            </a:extLst>
          </p:cNvPr>
          <p:cNvPicPr>
            <a:picLocks noChangeAspect="1"/>
          </p:cNvPicPr>
          <p:nvPr/>
        </p:nvPicPr>
        <p:blipFill>
          <a:blip r:embed="rId2"/>
          <a:stretch>
            <a:fillRect/>
          </a:stretch>
        </p:blipFill>
        <p:spPr>
          <a:xfrm>
            <a:off x="3937000" y="0"/>
            <a:ext cx="8301391" cy="6858000"/>
          </a:xfrm>
          <a:prstGeom prst="rect">
            <a:avLst/>
          </a:prstGeom>
        </p:spPr>
      </p:pic>
      <p:sp>
        <p:nvSpPr>
          <p:cNvPr id="3" name="Rectangle 2">
            <a:extLst>
              <a:ext uri="{FF2B5EF4-FFF2-40B4-BE49-F238E27FC236}">
                <a16:creationId xmlns:a16="http://schemas.microsoft.com/office/drawing/2014/main" id="{943F3886-3AEA-4FFA-BC3C-2E9DA94E9EEA}"/>
              </a:ext>
            </a:extLst>
          </p:cNvPr>
          <p:cNvSpPr/>
          <p:nvPr/>
        </p:nvSpPr>
        <p:spPr>
          <a:xfrm>
            <a:off x="7924800" y="317500"/>
            <a:ext cx="2882900" cy="51788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8513B0-C4BB-4A81-8F52-BAE78248E734}"/>
              </a:ext>
            </a:extLst>
          </p:cNvPr>
          <p:cNvSpPr/>
          <p:nvPr/>
        </p:nvSpPr>
        <p:spPr>
          <a:xfrm>
            <a:off x="7947380" y="1140184"/>
            <a:ext cx="4291012" cy="12289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42841E-6467-4594-B0BD-7BBAA9B00B6F}"/>
              </a:ext>
            </a:extLst>
          </p:cNvPr>
          <p:cNvSpPr/>
          <p:nvPr/>
        </p:nvSpPr>
        <p:spPr>
          <a:xfrm>
            <a:off x="7947379" y="2369128"/>
            <a:ext cx="2957303" cy="60267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82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F518B-975D-4FAF-A73A-A2D9F4C40FE6}"/>
              </a:ext>
            </a:extLst>
          </p:cNvPr>
          <p:cNvSpPr>
            <a:spLocks noGrp="1"/>
          </p:cNvSpPr>
          <p:nvPr>
            <p:ph idx="1"/>
          </p:nvPr>
        </p:nvSpPr>
        <p:spPr>
          <a:xfrm>
            <a:off x="543339" y="391887"/>
            <a:ext cx="6102390" cy="6139542"/>
          </a:xfrm>
        </p:spPr>
        <p:txBody>
          <a:bodyPr anchor="ctr">
            <a:normAutofit/>
          </a:bodyPr>
          <a:lstStyle/>
          <a:p>
            <a:pPr>
              <a:lnSpc>
                <a:spcPct val="90000"/>
              </a:lnSpc>
            </a:pPr>
            <a:r>
              <a:rPr lang="en-US" sz="2400" dirty="0">
                <a:effectLst/>
              </a:rPr>
              <a:t>We selected </a:t>
            </a:r>
            <a:r>
              <a:rPr lang="en-US" sz="2400" u="sng" dirty="0">
                <a:effectLst/>
              </a:rPr>
              <a:t>two children </a:t>
            </a:r>
            <a:r>
              <a:rPr lang="en-US" sz="2400" dirty="0">
                <a:effectLst/>
              </a:rPr>
              <a:t>who were</a:t>
            </a:r>
          </a:p>
          <a:p>
            <a:pPr lvl="1">
              <a:lnSpc>
                <a:spcPct val="90000"/>
              </a:lnSpc>
            </a:pPr>
            <a:r>
              <a:rPr lang="en-US" sz="2200" b="1" dirty="0">
                <a:effectLst/>
              </a:rPr>
              <a:t>native English speakers </a:t>
            </a:r>
            <a:endParaRPr lang="en-US" sz="2200" dirty="0">
              <a:effectLst/>
            </a:endParaRPr>
          </a:p>
          <a:p>
            <a:pPr lvl="1">
              <a:lnSpc>
                <a:spcPct val="90000"/>
              </a:lnSpc>
            </a:pPr>
            <a:r>
              <a:rPr lang="en-US" sz="2200" dirty="0">
                <a:effectLst/>
              </a:rPr>
              <a:t>transcripts contained </a:t>
            </a:r>
            <a:r>
              <a:rPr lang="en-US" sz="2200" b="1" dirty="0">
                <a:effectLst/>
              </a:rPr>
              <a:t>primarily parent/child </a:t>
            </a:r>
            <a:r>
              <a:rPr lang="en-US" sz="2200" dirty="0">
                <a:effectLst/>
              </a:rPr>
              <a:t>(as opposed to researcher/child)</a:t>
            </a:r>
            <a:r>
              <a:rPr lang="en-US" sz="2200" b="1" dirty="0">
                <a:effectLst/>
              </a:rPr>
              <a:t> at-home conversations </a:t>
            </a:r>
          </a:p>
          <a:p>
            <a:pPr lvl="1">
              <a:lnSpc>
                <a:spcPct val="90000"/>
              </a:lnSpc>
            </a:pPr>
            <a:r>
              <a:rPr lang="en-US" sz="2200" dirty="0">
                <a:effectLst/>
              </a:rPr>
              <a:t>representing children as they aged from </a:t>
            </a:r>
            <a:r>
              <a:rPr lang="en-US" sz="2200" b="1" dirty="0">
                <a:effectLst/>
              </a:rPr>
              <a:t>2 years to 5 years</a:t>
            </a:r>
            <a:endParaRPr lang="en-US" sz="2200" dirty="0">
              <a:effectLst/>
            </a:endParaRPr>
          </a:p>
        </p:txBody>
      </p:sp>
      <p:pic>
        <p:nvPicPr>
          <p:cNvPr id="71" name="Picture 70">
            <a:extLst>
              <a:ext uri="{FF2B5EF4-FFF2-40B4-BE49-F238E27FC236}">
                <a16:creationId xmlns:a16="http://schemas.microsoft.com/office/drawing/2014/main" id="{D3376AE2-BCDC-4281-95FF-7ABC5701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2050" name="Picture 2" descr="Recommended Reading: Books to Build Character &amp; Teach Your Child ...">
            <a:extLst>
              <a:ext uri="{FF2B5EF4-FFF2-40B4-BE49-F238E27FC236}">
                <a16:creationId xmlns:a16="http://schemas.microsoft.com/office/drawing/2014/main" id="{E0C0D238-3C15-4157-B5E2-8DCEC28CD5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6" r="28172"/>
          <a:stretch/>
        </p:blipFill>
        <p:spPr bwMode="auto">
          <a:xfrm>
            <a:off x="7066560" y="2132822"/>
            <a:ext cx="4065464" cy="325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408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F518B-975D-4FAF-A73A-A2D9F4C40FE6}"/>
              </a:ext>
            </a:extLst>
          </p:cNvPr>
          <p:cNvSpPr>
            <a:spLocks noGrp="1"/>
          </p:cNvSpPr>
          <p:nvPr>
            <p:ph idx="1"/>
          </p:nvPr>
        </p:nvSpPr>
        <p:spPr>
          <a:xfrm>
            <a:off x="381453" y="1212618"/>
            <a:ext cx="6274668" cy="5098414"/>
          </a:xfrm>
        </p:spPr>
        <p:txBody>
          <a:bodyPr anchor="ctr">
            <a:normAutofit/>
          </a:bodyPr>
          <a:lstStyle/>
          <a:p>
            <a:pPr lvl="1">
              <a:spcBef>
                <a:spcPts val="0"/>
              </a:spcBef>
              <a:spcAft>
                <a:spcPts val="0"/>
              </a:spcAft>
            </a:pPr>
            <a:r>
              <a:rPr lang="en-US" sz="2400" b="1" dirty="0">
                <a:solidFill>
                  <a:schemeClr val="tx1"/>
                </a:solidFill>
                <a:effectLst/>
              </a:rPr>
              <a:t>Abe’s</a:t>
            </a:r>
            <a:r>
              <a:rPr lang="en-US" sz="2400" b="1" dirty="0">
                <a:effectLst/>
              </a:rPr>
              <a:t> corpora included </a:t>
            </a:r>
          </a:p>
          <a:p>
            <a:pPr lvl="2">
              <a:spcBef>
                <a:spcPts val="0"/>
              </a:spcBef>
              <a:spcAft>
                <a:spcPts val="0"/>
              </a:spcAft>
            </a:pPr>
            <a:r>
              <a:rPr lang="en-US" sz="2200" dirty="0">
                <a:effectLst/>
              </a:rPr>
              <a:t>210 transcribed audiotaped at-home conversations</a:t>
            </a:r>
          </a:p>
          <a:p>
            <a:pPr lvl="2">
              <a:spcBef>
                <a:spcPts val="0"/>
              </a:spcBef>
              <a:spcAft>
                <a:spcPts val="0"/>
              </a:spcAft>
            </a:pPr>
            <a:r>
              <a:rPr lang="en-US" sz="2200" dirty="0">
                <a:effectLst/>
              </a:rPr>
              <a:t>recorded by Abe’s father between 1973-1975</a:t>
            </a:r>
          </a:p>
          <a:p>
            <a:pPr lvl="2">
              <a:spcBef>
                <a:spcPts val="0"/>
              </a:spcBef>
              <a:spcAft>
                <a:spcPts val="0"/>
              </a:spcAft>
            </a:pPr>
            <a:r>
              <a:rPr lang="en-US" sz="2200" dirty="0">
                <a:effectLst/>
              </a:rPr>
              <a:t>1 hour/week from 2.4 years – 4.0 and 1/2 hour/week from 4.1 – 5.0. </a:t>
            </a:r>
          </a:p>
          <a:p>
            <a:pPr marL="810000" lvl="2" indent="0">
              <a:spcBef>
                <a:spcPts val="0"/>
              </a:spcBef>
              <a:spcAft>
                <a:spcPts val="0"/>
              </a:spcAft>
              <a:buNone/>
            </a:pPr>
            <a:endParaRPr lang="en-US" sz="2200" dirty="0">
              <a:effectLst/>
            </a:endParaRPr>
          </a:p>
          <a:p>
            <a:pPr lvl="1">
              <a:spcBef>
                <a:spcPts val="0"/>
              </a:spcBef>
              <a:spcAft>
                <a:spcPts val="0"/>
              </a:spcAft>
            </a:pPr>
            <a:r>
              <a:rPr lang="en-US" sz="2400" b="1" dirty="0">
                <a:solidFill>
                  <a:schemeClr val="tx1"/>
                </a:solidFill>
                <a:effectLst/>
              </a:rPr>
              <a:t>Sarah’s </a:t>
            </a:r>
            <a:r>
              <a:rPr lang="en-US" sz="2400" b="1" dirty="0">
                <a:effectLst/>
              </a:rPr>
              <a:t>corpora included </a:t>
            </a:r>
          </a:p>
          <a:p>
            <a:pPr lvl="2">
              <a:spcBef>
                <a:spcPts val="0"/>
              </a:spcBef>
              <a:spcAft>
                <a:spcPts val="0"/>
              </a:spcAft>
            </a:pPr>
            <a:r>
              <a:rPr lang="en-US" sz="2200" dirty="0">
                <a:effectLst/>
              </a:rPr>
              <a:t>139 transcribed audiotaped at-home conversations</a:t>
            </a:r>
          </a:p>
          <a:p>
            <a:pPr lvl="2">
              <a:spcBef>
                <a:spcPts val="0"/>
              </a:spcBef>
              <a:spcAft>
                <a:spcPts val="0"/>
              </a:spcAft>
            </a:pPr>
            <a:r>
              <a:rPr lang="en-US" sz="2200" dirty="0">
                <a:effectLst/>
              </a:rPr>
              <a:t>recorded by researchers present on site between 1963-1966 </a:t>
            </a:r>
          </a:p>
          <a:p>
            <a:pPr lvl="2">
              <a:spcBef>
                <a:spcPts val="0"/>
              </a:spcBef>
              <a:spcAft>
                <a:spcPts val="0"/>
              </a:spcAft>
            </a:pPr>
            <a:r>
              <a:rPr lang="en-US" sz="2200" dirty="0">
                <a:effectLst/>
              </a:rPr>
              <a:t>for 1/2 hour once or twice a week from 2.3 years- 5</a:t>
            </a:r>
            <a:r>
              <a:rPr lang="en-US" sz="1800" dirty="0">
                <a:effectLst/>
              </a:rPr>
              <a:t>.1.</a:t>
            </a:r>
          </a:p>
        </p:txBody>
      </p:sp>
      <p:pic>
        <p:nvPicPr>
          <p:cNvPr id="2050" name="Picture 2" descr="Recommended Reading: Books to Build Character &amp; Teach Your Child ...">
            <a:extLst>
              <a:ext uri="{FF2B5EF4-FFF2-40B4-BE49-F238E27FC236}">
                <a16:creationId xmlns:a16="http://schemas.microsoft.com/office/drawing/2014/main" id="{E0C0D238-3C15-4157-B5E2-8DCEC28CD5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6" r="28172"/>
          <a:stretch/>
        </p:blipFill>
        <p:spPr bwMode="auto">
          <a:xfrm>
            <a:off x="7066560" y="2132822"/>
            <a:ext cx="4065464" cy="325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37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F518B-975D-4FAF-A73A-A2D9F4C40FE6}"/>
              </a:ext>
            </a:extLst>
          </p:cNvPr>
          <p:cNvSpPr>
            <a:spLocks noGrp="1"/>
          </p:cNvSpPr>
          <p:nvPr>
            <p:ph idx="1"/>
          </p:nvPr>
        </p:nvSpPr>
        <p:spPr>
          <a:xfrm>
            <a:off x="596348" y="872835"/>
            <a:ext cx="6049381" cy="5658593"/>
          </a:xfrm>
        </p:spPr>
        <p:txBody>
          <a:bodyPr anchor="ctr">
            <a:normAutofit/>
          </a:bodyPr>
          <a:lstStyle/>
          <a:p>
            <a:pPr>
              <a:spcBef>
                <a:spcPts val="0"/>
              </a:spcBef>
              <a:spcAft>
                <a:spcPts val="0"/>
              </a:spcAft>
            </a:pPr>
            <a:r>
              <a:rPr lang="en-US" sz="2400" dirty="0">
                <a:effectLst/>
              </a:rPr>
              <a:t>Both children were:</a:t>
            </a:r>
          </a:p>
          <a:p>
            <a:pPr lvl="1">
              <a:spcBef>
                <a:spcPts val="0"/>
              </a:spcBef>
              <a:spcAft>
                <a:spcPts val="0"/>
              </a:spcAft>
            </a:pPr>
            <a:r>
              <a:rPr lang="en-US" sz="2200" dirty="0">
                <a:effectLst/>
              </a:rPr>
              <a:t>only children</a:t>
            </a:r>
          </a:p>
          <a:p>
            <a:pPr lvl="1">
              <a:spcBef>
                <a:spcPts val="0"/>
              </a:spcBef>
              <a:spcAft>
                <a:spcPts val="0"/>
              </a:spcAft>
            </a:pPr>
            <a:r>
              <a:rPr lang="en-US" sz="2200" dirty="0">
                <a:effectLst/>
              </a:rPr>
              <a:t>Caucasian</a:t>
            </a:r>
          </a:p>
          <a:p>
            <a:pPr lvl="1">
              <a:spcBef>
                <a:spcPts val="0"/>
              </a:spcBef>
              <a:spcAft>
                <a:spcPts val="0"/>
              </a:spcAft>
            </a:pPr>
            <a:r>
              <a:rPr lang="en-US" sz="2200" dirty="0">
                <a:effectLst/>
              </a:rPr>
              <a:t>From middle-class families</a:t>
            </a:r>
          </a:p>
          <a:p>
            <a:pPr>
              <a:spcBef>
                <a:spcPts val="0"/>
              </a:spcBef>
              <a:spcAft>
                <a:spcPts val="0"/>
              </a:spcAft>
            </a:pPr>
            <a:endParaRPr lang="en-US" sz="2400" dirty="0">
              <a:effectLst/>
            </a:endParaRPr>
          </a:p>
          <a:p>
            <a:pPr>
              <a:spcBef>
                <a:spcPts val="0"/>
              </a:spcBef>
              <a:spcAft>
                <a:spcPts val="0"/>
              </a:spcAft>
            </a:pPr>
            <a:r>
              <a:rPr lang="en-US" sz="2400" dirty="0">
                <a:effectLst/>
              </a:rPr>
              <a:t>Sarah’s transcripts had a </a:t>
            </a:r>
            <a:r>
              <a:rPr lang="en-US" sz="2400" u="sng" dirty="0">
                <a:effectLst/>
              </a:rPr>
              <a:t>lower</a:t>
            </a:r>
            <a:r>
              <a:rPr lang="en-US" sz="2400" dirty="0">
                <a:effectLst/>
              </a:rPr>
              <a:t> </a:t>
            </a:r>
            <a:r>
              <a:rPr lang="en-US" sz="2400" b="1" dirty="0">
                <a:effectLst/>
              </a:rPr>
              <a:t>child-to-adult talk percentage </a:t>
            </a:r>
            <a:r>
              <a:rPr lang="en-US" sz="2400" dirty="0">
                <a:effectLst/>
              </a:rPr>
              <a:t>than Abe</a:t>
            </a:r>
          </a:p>
          <a:p>
            <a:pPr lvl="1">
              <a:spcBef>
                <a:spcPts val="0"/>
              </a:spcBef>
              <a:spcAft>
                <a:spcPts val="0"/>
              </a:spcAft>
            </a:pPr>
            <a:r>
              <a:rPr lang="en-US" sz="2200" dirty="0">
                <a:effectLst/>
              </a:rPr>
              <a:t>Sarah: child 35%/adult 65%</a:t>
            </a:r>
          </a:p>
          <a:p>
            <a:pPr lvl="1">
              <a:spcBef>
                <a:spcPts val="0"/>
              </a:spcBef>
              <a:spcAft>
                <a:spcPts val="0"/>
              </a:spcAft>
            </a:pPr>
            <a:r>
              <a:rPr lang="en-US" sz="2200" dirty="0">
                <a:effectLst/>
              </a:rPr>
              <a:t>Abe: child 57%/adult 43%</a:t>
            </a:r>
          </a:p>
          <a:p>
            <a:pPr>
              <a:spcBef>
                <a:spcPts val="0"/>
              </a:spcBef>
              <a:spcAft>
                <a:spcPts val="0"/>
              </a:spcAft>
            </a:pPr>
            <a:endParaRPr lang="en-US" sz="2400" dirty="0">
              <a:effectLst/>
            </a:endParaRPr>
          </a:p>
          <a:p>
            <a:pPr>
              <a:spcBef>
                <a:spcPts val="0"/>
              </a:spcBef>
              <a:spcAft>
                <a:spcPts val="0"/>
              </a:spcAft>
            </a:pPr>
            <a:r>
              <a:rPr lang="en-US" sz="2400" dirty="0">
                <a:effectLst/>
              </a:rPr>
              <a:t>Sarah and Abe differed in the </a:t>
            </a:r>
            <a:r>
              <a:rPr lang="en-US" sz="2400" b="1" dirty="0">
                <a:effectLst/>
              </a:rPr>
              <a:t>mean length of utterance (MLU) </a:t>
            </a:r>
            <a:r>
              <a:rPr lang="en-US" sz="2400" dirty="0">
                <a:effectLst/>
              </a:rPr>
              <a:t>at</a:t>
            </a:r>
          </a:p>
          <a:p>
            <a:pPr lvl="1">
              <a:spcBef>
                <a:spcPts val="0"/>
              </a:spcBef>
              <a:spcAft>
                <a:spcPts val="0"/>
              </a:spcAft>
            </a:pPr>
            <a:r>
              <a:rPr lang="en-US" sz="2200" dirty="0">
                <a:effectLst/>
              </a:rPr>
              <a:t>33-36 months (2.3 vs. 6.0, respectively) </a:t>
            </a:r>
          </a:p>
          <a:p>
            <a:pPr lvl="1">
              <a:spcBef>
                <a:spcPts val="0"/>
              </a:spcBef>
              <a:spcAft>
                <a:spcPts val="0"/>
              </a:spcAft>
            </a:pPr>
            <a:r>
              <a:rPr lang="en-US" sz="2200" dirty="0">
                <a:effectLst/>
              </a:rPr>
              <a:t>45-48 months (3.2 vs. 8.0)</a:t>
            </a:r>
          </a:p>
        </p:txBody>
      </p:sp>
      <p:pic>
        <p:nvPicPr>
          <p:cNvPr id="2050" name="Picture 2" descr="Recommended Reading: Books to Build Character &amp; Teach Your Child ...">
            <a:extLst>
              <a:ext uri="{FF2B5EF4-FFF2-40B4-BE49-F238E27FC236}">
                <a16:creationId xmlns:a16="http://schemas.microsoft.com/office/drawing/2014/main" id="{E0C0D238-3C15-4157-B5E2-8DCEC28CD5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6" r="28172"/>
          <a:stretch/>
        </p:blipFill>
        <p:spPr bwMode="auto">
          <a:xfrm>
            <a:off x="7066560" y="2132822"/>
            <a:ext cx="4065464" cy="325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53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F011-9F0A-4076-AED5-51162545439C}"/>
              </a:ext>
            </a:extLst>
          </p:cNvPr>
          <p:cNvSpPr>
            <a:spLocks noGrp="1"/>
          </p:cNvSpPr>
          <p:nvPr>
            <p:ph type="title"/>
          </p:nvPr>
        </p:nvSpPr>
        <p:spPr>
          <a:xfrm>
            <a:off x="913795" y="609600"/>
            <a:ext cx="10353762" cy="970450"/>
          </a:xfrm>
        </p:spPr>
        <p:txBody>
          <a:bodyPr>
            <a:normAutofit/>
          </a:bodyPr>
          <a:lstStyle/>
          <a:p>
            <a:r>
              <a:rPr lang="en-US" b="1" dirty="0">
                <a:effectLst/>
              </a:rPr>
              <a:t>Defining moral conversations</a:t>
            </a:r>
            <a:endParaRPr lang="en-US" b="1" dirty="0"/>
          </a:p>
        </p:txBody>
      </p:sp>
      <p:sp>
        <p:nvSpPr>
          <p:cNvPr id="3" name="Content Placeholder 2">
            <a:extLst>
              <a:ext uri="{FF2B5EF4-FFF2-40B4-BE49-F238E27FC236}">
                <a16:creationId xmlns:a16="http://schemas.microsoft.com/office/drawing/2014/main" id="{81A8D50E-2498-4C40-B3F2-244347F43F4D}"/>
              </a:ext>
            </a:extLst>
          </p:cNvPr>
          <p:cNvSpPr>
            <a:spLocks noGrp="1"/>
          </p:cNvSpPr>
          <p:nvPr>
            <p:ph idx="1"/>
          </p:nvPr>
        </p:nvSpPr>
        <p:spPr>
          <a:xfrm>
            <a:off x="359228" y="1732449"/>
            <a:ext cx="6439164" cy="4766322"/>
          </a:xfrm>
        </p:spPr>
        <p:txBody>
          <a:bodyPr anchor="ctr">
            <a:normAutofit/>
          </a:bodyPr>
          <a:lstStyle/>
          <a:p>
            <a:pPr>
              <a:lnSpc>
                <a:spcPct val="90000"/>
              </a:lnSpc>
            </a:pPr>
            <a:r>
              <a:rPr lang="en-US" sz="2400" b="1" dirty="0">
                <a:effectLst/>
                <a:latin typeface="Californian FB" panose="0207040306080B030204" pitchFamily="18" charset="0"/>
              </a:rPr>
              <a:t>As our primary aim was to describe the breadth and depth of two individual children’s early moral sensibility, </a:t>
            </a:r>
            <a:r>
              <a:rPr lang="en-US" sz="2400" b="1" u="sng" dirty="0">
                <a:effectLst/>
                <a:latin typeface="Californian FB" panose="0207040306080B030204" pitchFamily="18" charset="0"/>
              </a:rPr>
              <a:t>we assumed a broad definition of morality</a:t>
            </a:r>
            <a:r>
              <a:rPr lang="en-US" sz="2400" b="1" dirty="0">
                <a:effectLst/>
                <a:latin typeface="Californian FB" panose="0207040306080B030204" pitchFamily="18" charset="0"/>
              </a:rPr>
              <a:t>. </a:t>
            </a:r>
          </a:p>
          <a:p>
            <a:pPr>
              <a:lnSpc>
                <a:spcPct val="90000"/>
              </a:lnSpc>
            </a:pPr>
            <a:r>
              <a:rPr lang="en-US" sz="2400" dirty="0">
                <a:effectLst/>
                <a:latin typeface="Californian FB" panose="0207040306080B030204" pitchFamily="18" charset="0"/>
              </a:rPr>
              <a:t>We chose target words that would index conversations involving reference to:</a:t>
            </a:r>
          </a:p>
          <a:p>
            <a:pPr lvl="1">
              <a:lnSpc>
                <a:spcPct val="90000"/>
              </a:lnSpc>
            </a:pPr>
            <a:r>
              <a:rPr lang="en-US" sz="2000" b="1" dirty="0">
                <a:solidFill>
                  <a:schemeClr val="tx1"/>
                </a:solidFill>
                <a:effectLst/>
                <a:latin typeface="Californian FB" panose="0207040306080B030204" pitchFamily="18" charset="0"/>
              </a:rPr>
              <a:t>the wellbeing of (or harm to) individuals, animals, and/or objects</a:t>
            </a:r>
          </a:p>
          <a:p>
            <a:pPr lvl="1">
              <a:lnSpc>
                <a:spcPct val="90000"/>
              </a:lnSpc>
            </a:pPr>
            <a:r>
              <a:rPr lang="en-US" sz="2000" b="1" dirty="0">
                <a:solidFill>
                  <a:schemeClr val="tx1"/>
                </a:solidFill>
                <a:effectLst/>
                <a:latin typeface="Californian FB" panose="0207040306080B030204" pitchFamily="18" charset="0"/>
              </a:rPr>
              <a:t>people’s qualities/dispositions/actions related to such wellbeing (or harm)</a:t>
            </a:r>
          </a:p>
          <a:p>
            <a:pPr lvl="1">
              <a:lnSpc>
                <a:spcPct val="90000"/>
              </a:lnSpc>
            </a:pPr>
            <a:r>
              <a:rPr lang="en-US" sz="2000" b="1" dirty="0">
                <a:solidFill>
                  <a:schemeClr val="tx1"/>
                </a:solidFill>
                <a:effectLst/>
                <a:latin typeface="Californian FB" panose="0207040306080B030204" pitchFamily="18" charset="0"/>
              </a:rPr>
              <a:t>rules/expectations/reasons for/feelings about such </a:t>
            </a:r>
            <a:r>
              <a:rPr lang="en-US" sz="2000" b="1" dirty="0">
                <a:solidFill>
                  <a:schemeClr val="tx1"/>
                </a:solidFill>
                <a:effectLst/>
              </a:rPr>
              <a:t>issues</a:t>
            </a:r>
            <a:endParaRPr lang="en-US" b="1" dirty="0">
              <a:solidFill>
                <a:schemeClr val="tx1"/>
              </a:solidFill>
            </a:endParaRPr>
          </a:p>
        </p:txBody>
      </p:sp>
      <p:pic>
        <p:nvPicPr>
          <p:cNvPr id="71" name="Picture 70">
            <a:extLst>
              <a:ext uri="{FF2B5EF4-FFF2-40B4-BE49-F238E27FC236}">
                <a16:creationId xmlns:a16="http://schemas.microsoft.com/office/drawing/2014/main" id="{717E16F5-97B7-4495-BD62-559E796C1E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4098" name="Picture 2" descr="Cleanliness May Foster Morality | Live Science">
            <a:extLst>
              <a:ext uri="{FF2B5EF4-FFF2-40B4-BE49-F238E27FC236}">
                <a16:creationId xmlns:a16="http://schemas.microsoft.com/office/drawing/2014/main" id="{80444ECA-D8BE-45F4-B792-A6011279104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66560" y="2183468"/>
            <a:ext cx="4065464" cy="315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42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F1EE-3364-4A91-AAFD-FAF23AC24959}"/>
              </a:ext>
            </a:extLst>
          </p:cNvPr>
          <p:cNvSpPr>
            <a:spLocks noGrp="1"/>
          </p:cNvSpPr>
          <p:nvPr>
            <p:ph type="title"/>
          </p:nvPr>
        </p:nvSpPr>
        <p:spPr>
          <a:xfrm>
            <a:off x="913795" y="251792"/>
            <a:ext cx="10353762" cy="933280"/>
          </a:xfrm>
        </p:spPr>
        <p:txBody>
          <a:bodyPr>
            <a:normAutofit/>
          </a:bodyPr>
          <a:lstStyle/>
          <a:p>
            <a:r>
              <a:rPr lang="en-US" b="1" dirty="0">
                <a:effectLst/>
              </a:rPr>
              <a:t>Selecting words</a:t>
            </a:r>
            <a:endParaRPr lang="en-US" b="1" dirty="0"/>
          </a:p>
        </p:txBody>
      </p:sp>
      <p:sp>
        <p:nvSpPr>
          <p:cNvPr id="3" name="Content Placeholder 2">
            <a:extLst>
              <a:ext uri="{FF2B5EF4-FFF2-40B4-BE49-F238E27FC236}">
                <a16:creationId xmlns:a16="http://schemas.microsoft.com/office/drawing/2014/main" id="{AD1C754E-A21E-4867-B270-B721EBCCE2D6}"/>
              </a:ext>
            </a:extLst>
          </p:cNvPr>
          <p:cNvSpPr>
            <a:spLocks noGrp="1"/>
          </p:cNvSpPr>
          <p:nvPr>
            <p:ph idx="1"/>
          </p:nvPr>
        </p:nvSpPr>
        <p:spPr>
          <a:xfrm>
            <a:off x="331304" y="1338470"/>
            <a:ext cx="6128763" cy="5127643"/>
          </a:xfrm>
        </p:spPr>
        <p:txBody>
          <a:bodyPr anchor="ctr">
            <a:normAutofit lnSpcReduction="10000"/>
          </a:bodyPr>
          <a:lstStyle/>
          <a:p>
            <a:r>
              <a:rPr lang="en-US" sz="2400" dirty="0">
                <a:effectLst/>
              </a:rPr>
              <a:t>We searched for </a:t>
            </a:r>
            <a:r>
              <a:rPr lang="en-US" sz="2400" b="1" dirty="0">
                <a:solidFill>
                  <a:schemeClr val="tx1"/>
                </a:solidFill>
                <a:effectLst/>
              </a:rPr>
              <a:t>target words </a:t>
            </a:r>
            <a:r>
              <a:rPr lang="en-US" sz="2400" dirty="0">
                <a:effectLst/>
              </a:rPr>
              <a:t>by reading samples of transcripts for three children (ages 2 – 5 years) </a:t>
            </a:r>
          </a:p>
          <a:p>
            <a:pPr lvl="1">
              <a:spcBef>
                <a:spcPts val="0"/>
              </a:spcBef>
              <a:spcAft>
                <a:spcPts val="0"/>
              </a:spcAft>
            </a:pPr>
            <a:r>
              <a:rPr lang="en-US" sz="2000" dirty="0">
                <a:effectLst/>
              </a:rPr>
              <a:t>Abe ( </a:t>
            </a:r>
            <a:r>
              <a:rPr lang="en-US" sz="2000" dirty="0" err="1">
                <a:effectLst/>
              </a:rPr>
              <a:t>Kuczaj</a:t>
            </a:r>
            <a:r>
              <a:rPr lang="en-US" sz="2000" dirty="0">
                <a:effectLst/>
              </a:rPr>
              <a:t>, 1976) 185 pages</a:t>
            </a:r>
          </a:p>
          <a:p>
            <a:pPr lvl="1">
              <a:spcBef>
                <a:spcPts val="0"/>
              </a:spcBef>
              <a:spcAft>
                <a:spcPts val="0"/>
              </a:spcAft>
            </a:pPr>
            <a:r>
              <a:rPr lang="en-US" sz="2000" dirty="0">
                <a:effectLst/>
              </a:rPr>
              <a:t>Adam (Brown, 1973) 287 pages</a:t>
            </a:r>
          </a:p>
          <a:p>
            <a:pPr lvl="1">
              <a:spcBef>
                <a:spcPts val="0"/>
              </a:spcBef>
              <a:spcAft>
                <a:spcPts val="0"/>
              </a:spcAft>
            </a:pPr>
            <a:r>
              <a:rPr lang="en-US" sz="2000" dirty="0">
                <a:effectLst/>
              </a:rPr>
              <a:t>Nathan (Snow, 1990) 240 pages</a:t>
            </a:r>
          </a:p>
          <a:p>
            <a:pPr marL="450000" lvl="1" indent="0">
              <a:spcBef>
                <a:spcPts val="0"/>
              </a:spcBef>
              <a:spcAft>
                <a:spcPts val="0"/>
              </a:spcAft>
              <a:buNone/>
            </a:pPr>
            <a:endParaRPr lang="en-US" sz="2000" dirty="0">
              <a:effectLst/>
            </a:endParaRPr>
          </a:p>
          <a:p>
            <a:r>
              <a:rPr lang="en-US" sz="2400" dirty="0">
                <a:effectLst/>
              </a:rPr>
              <a:t>Transcripts reflecting </a:t>
            </a:r>
            <a:r>
              <a:rPr lang="en-US" sz="2400" b="1" dirty="0">
                <a:solidFill>
                  <a:schemeClr val="tx1"/>
                </a:solidFill>
                <a:effectLst/>
              </a:rPr>
              <a:t>one month of recorded discussion within each six-month period </a:t>
            </a:r>
            <a:r>
              <a:rPr lang="en-US" sz="2400" dirty="0">
                <a:effectLst/>
              </a:rPr>
              <a:t>were reviewed </a:t>
            </a:r>
          </a:p>
          <a:p>
            <a:r>
              <a:rPr lang="en-US" sz="2400" dirty="0">
                <a:effectLst/>
              </a:rPr>
              <a:t>Conversations pertinent to moral issues were noted uses of </a:t>
            </a:r>
            <a:r>
              <a:rPr lang="en-US" sz="2400" b="1" dirty="0">
                <a:solidFill>
                  <a:schemeClr val="tx1"/>
                </a:solidFill>
                <a:effectLst/>
              </a:rPr>
              <a:t>key moral words </a:t>
            </a:r>
            <a:r>
              <a:rPr lang="en-US" sz="2400" dirty="0">
                <a:effectLst/>
              </a:rPr>
              <a:t>(e.g., </a:t>
            </a:r>
            <a:r>
              <a:rPr lang="en-US" sz="2400" i="1" dirty="0">
                <a:effectLst/>
              </a:rPr>
              <a:t>good/bad</a:t>
            </a:r>
            <a:r>
              <a:rPr lang="en-US" sz="2400" dirty="0">
                <a:effectLst/>
              </a:rPr>
              <a:t>, </a:t>
            </a:r>
            <a:r>
              <a:rPr lang="en-US" sz="2400" i="1" dirty="0">
                <a:effectLst/>
              </a:rPr>
              <a:t>right/wrong</a:t>
            </a:r>
            <a:r>
              <a:rPr lang="en-US" sz="2400" dirty="0">
                <a:effectLst/>
              </a:rPr>
              <a:t>, </a:t>
            </a:r>
            <a:r>
              <a:rPr lang="en-US" sz="2400" i="1" dirty="0">
                <a:effectLst/>
              </a:rPr>
              <a:t>nice/mean</a:t>
            </a:r>
            <a:r>
              <a:rPr lang="en-US" sz="2400" dirty="0">
                <a:effectLst/>
              </a:rPr>
              <a:t>, </a:t>
            </a:r>
            <a:r>
              <a:rPr lang="en-US" sz="2400" i="1" dirty="0">
                <a:effectLst/>
              </a:rPr>
              <a:t>friend, </a:t>
            </a:r>
            <a:r>
              <a:rPr lang="en-US" sz="2400" dirty="0">
                <a:effectLst/>
              </a:rPr>
              <a:t>etc.) were identified. </a:t>
            </a:r>
          </a:p>
          <a:p>
            <a:endParaRPr lang="en-US" sz="1300" dirty="0"/>
          </a:p>
        </p:txBody>
      </p:sp>
      <p:pic>
        <p:nvPicPr>
          <p:cNvPr id="7174" name="Picture 72">
            <a:extLst>
              <a:ext uri="{FF2B5EF4-FFF2-40B4-BE49-F238E27FC236}">
                <a16:creationId xmlns:a16="http://schemas.microsoft.com/office/drawing/2014/main" id="{717E16F5-97B7-4495-BD62-559E796C1E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7170" name="Picture 2" descr="Little Girl Letters On Grunge Background Stock Photo (Edit Now ...">
            <a:extLst>
              <a:ext uri="{FF2B5EF4-FFF2-40B4-BE49-F238E27FC236}">
                <a16:creationId xmlns:a16="http://schemas.microsoft.com/office/drawing/2014/main" id="{E6DA402D-CBD6-421E-A187-37C79992D6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1826"/>
          <a:stretch/>
        </p:blipFill>
        <p:spPr bwMode="auto">
          <a:xfrm>
            <a:off x="7068284" y="2473597"/>
            <a:ext cx="4065464" cy="257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806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F1EE-3364-4A91-AAFD-FAF23AC24959}"/>
              </a:ext>
            </a:extLst>
          </p:cNvPr>
          <p:cNvSpPr>
            <a:spLocks noGrp="1"/>
          </p:cNvSpPr>
          <p:nvPr>
            <p:ph type="title"/>
          </p:nvPr>
        </p:nvSpPr>
        <p:spPr>
          <a:xfrm>
            <a:off x="913795" y="251792"/>
            <a:ext cx="10353762" cy="933280"/>
          </a:xfrm>
        </p:spPr>
        <p:txBody>
          <a:bodyPr>
            <a:normAutofit/>
          </a:bodyPr>
          <a:lstStyle/>
          <a:p>
            <a:r>
              <a:rPr lang="en-US" b="1" dirty="0">
                <a:effectLst/>
              </a:rPr>
              <a:t>Selecting words</a:t>
            </a:r>
            <a:endParaRPr lang="en-US" b="1" dirty="0"/>
          </a:p>
        </p:txBody>
      </p:sp>
      <p:sp>
        <p:nvSpPr>
          <p:cNvPr id="3" name="Content Placeholder 2">
            <a:extLst>
              <a:ext uri="{FF2B5EF4-FFF2-40B4-BE49-F238E27FC236}">
                <a16:creationId xmlns:a16="http://schemas.microsoft.com/office/drawing/2014/main" id="{AD1C754E-A21E-4867-B270-B721EBCCE2D6}"/>
              </a:ext>
            </a:extLst>
          </p:cNvPr>
          <p:cNvSpPr>
            <a:spLocks noGrp="1"/>
          </p:cNvSpPr>
          <p:nvPr>
            <p:ph idx="1"/>
          </p:nvPr>
        </p:nvSpPr>
        <p:spPr>
          <a:xfrm>
            <a:off x="331304" y="1338470"/>
            <a:ext cx="6560815" cy="5127643"/>
          </a:xfrm>
        </p:spPr>
        <p:txBody>
          <a:bodyPr anchor="ctr">
            <a:normAutofit fontScale="92500" lnSpcReduction="10000"/>
          </a:bodyPr>
          <a:lstStyle/>
          <a:p>
            <a:r>
              <a:rPr lang="en-US" sz="2400" dirty="0">
                <a:effectLst/>
              </a:rPr>
              <a:t>This resulted in a list of potential target moral words, to which we added other words encountered in moral development studies and children’s literature, as well as a few suggested by colleagues. </a:t>
            </a:r>
          </a:p>
          <a:p>
            <a:r>
              <a:rPr lang="en-US" sz="2400" dirty="0">
                <a:effectLst/>
              </a:rPr>
              <a:t>The resulting list contained </a:t>
            </a:r>
            <a:r>
              <a:rPr lang="en-US" sz="2400" b="1" dirty="0">
                <a:solidFill>
                  <a:schemeClr val="tx1"/>
                </a:solidFill>
                <a:effectLst/>
              </a:rPr>
              <a:t>98 potential target words</a:t>
            </a:r>
            <a:r>
              <a:rPr lang="en-US" sz="2400" dirty="0">
                <a:solidFill>
                  <a:schemeClr val="tx1"/>
                </a:solidFill>
                <a:effectLst/>
              </a:rPr>
              <a:t>. </a:t>
            </a:r>
          </a:p>
          <a:p>
            <a:r>
              <a:rPr lang="en-US" sz="2400" dirty="0">
                <a:effectLst/>
              </a:rPr>
              <a:t>We conducted frequency analyses of child                        and adult uses of all forms of each word (e.g., </a:t>
            </a:r>
            <a:r>
              <a:rPr lang="en-US" sz="2400" i="1" dirty="0">
                <a:effectLst/>
              </a:rPr>
              <a:t>love/loved/loves/loving</a:t>
            </a:r>
            <a:r>
              <a:rPr lang="en-US" sz="2400" dirty="0">
                <a:effectLst/>
              </a:rPr>
              <a:t>). Words not employed in either set of transcripts were dropped from the target word list. </a:t>
            </a:r>
          </a:p>
          <a:p>
            <a:r>
              <a:rPr lang="en-US" sz="2400" b="1" u="sng" dirty="0">
                <a:solidFill>
                  <a:srgbClr val="C00000"/>
                </a:solidFill>
                <a:effectLst/>
              </a:rPr>
              <a:t>The final list consisted of 77 words</a:t>
            </a:r>
            <a:r>
              <a:rPr lang="en-US" sz="2400" dirty="0">
                <a:effectLst/>
              </a:rPr>
              <a:t>, which were used 12,343 times across both sets of transcripts.</a:t>
            </a:r>
          </a:p>
          <a:p>
            <a:pPr lvl="3"/>
            <a:r>
              <a:rPr lang="en-US" sz="1800" dirty="0">
                <a:effectLst/>
              </a:rPr>
              <a:t>Full list available in appendix of article</a:t>
            </a:r>
          </a:p>
          <a:p>
            <a:endParaRPr lang="en-US" sz="1300" dirty="0"/>
          </a:p>
        </p:txBody>
      </p:sp>
      <p:pic>
        <p:nvPicPr>
          <p:cNvPr id="7170" name="Picture 2" descr="Little Girl Letters On Grunge Background Stock Photo (Edit Now ...">
            <a:extLst>
              <a:ext uri="{FF2B5EF4-FFF2-40B4-BE49-F238E27FC236}">
                <a16:creationId xmlns:a16="http://schemas.microsoft.com/office/drawing/2014/main" id="{E6DA402D-CBD6-421E-A187-37C79992D6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26"/>
          <a:stretch/>
        </p:blipFill>
        <p:spPr bwMode="auto">
          <a:xfrm>
            <a:off x="7068284" y="2473597"/>
            <a:ext cx="4065464" cy="257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657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F1EE-3364-4A91-AAFD-FAF23AC24959}"/>
              </a:ext>
            </a:extLst>
          </p:cNvPr>
          <p:cNvSpPr>
            <a:spLocks noGrp="1"/>
          </p:cNvSpPr>
          <p:nvPr>
            <p:ph type="title"/>
          </p:nvPr>
        </p:nvSpPr>
        <p:spPr>
          <a:xfrm>
            <a:off x="913795" y="251792"/>
            <a:ext cx="10353762" cy="933280"/>
          </a:xfrm>
        </p:spPr>
        <p:txBody>
          <a:bodyPr>
            <a:normAutofit/>
          </a:bodyPr>
          <a:lstStyle/>
          <a:p>
            <a:r>
              <a:rPr lang="en-US" b="1" dirty="0">
                <a:effectLst/>
              </a:rPr>
              <a:t>Selecting words</a:t>
            </a:r>
            <a:endParaRPr lang="en-US" b="1" dirty="0"/>
          </a:p>
        </p:txBody>
      </p:sp>
      <p:sp>
        <p:nvSpPr>
          <p:cNvPr id="3" name="Content Placeholder 2">
            <a:extLst>
              <a:ext uri="{FF2B5EF4-FFF2-40B4-BE49-F238E27FC236}">
                <a16:creationId xmlns:a16="http://schemas.microsoft.com/office/drawing/2014/main" id="{AD1C754E-A21E-4867-B270-B721EBCCE2D6}"/>
              </a:ext>
            </a:extLst>
          </p:cNvPr>
          <p:cNvSpPr>
            <a:spLocks noGrp="1"/>
          </p:cNvSpPr>
          <p:nvPr>
            <p:ph idx="1"/>
          </p:nvPr>
        </p:nvSpPr>
        <p:spPr>
          <a:xfrm>
            <a:off x="331304" y="1338470"/>
            <a:ext cx="6519872" cy="5127643"/>
          </a:xfrm>
        </p:spPr>
        <p:txBody>
          <a:bodyPr anchor="ctr">
            <a:normAutofit fontScale="92500"/>
          </a:bodyPr>
          <a:lstStyle/>
          <a:p>
            <a:r>
              <a:rPr lang="en-US" sz="2800" dirty="0">
                <a:effectLst/>
              </a:rPr>
              <a:t>The target words were grouped (though not exclusively) into the following categories: </a:t>
            </a:r>
          </a:p>
          <a:p>
            <a:pPr lvl="1"/>
            <a:r>
              <a:rPr lang="en-US" sz="2400" dirty="0">
                <a:effectLst/>
              </a:rPr>
              <a:t>words indicating moral </a:t>
            </a:r>
            <a:r>
              <a:rPr lang="en-US" sz="2400" b="1" dirty="0">
                <a:solidFill>
                  <a:srgbClr val="C00000"/>
                </a:solidFill>
                <a:effectLst/>
              </a:rPr>
              <a:t>evaluation</a:t>
            </a:r>
            <a:r>
              <a:rPr lang="en-US" sz="2400" dirty="0">
                <a:effectLst/>
              </a:rPr>
              <a:t> (e.g., </a:t>
            </a:r>
            <a:r>
              <a:rPr lang="en-US" sz="2400" i="1" dirty="0">
                <a:effectLst/>
              </a:rPr>
              <a:t>good, bad, right, wrong</a:t>
            </a:r>
            <a:r>
              <a:rPr lang="en-US" sz="2400" dirty="0">
                <a:effectLst/>
              </a:rPr>
              <a:t>)</a:t>
            </a:r>
          </a:p>
          <a:p>
            <a:pPr lvl="1"/>
            <a:r>
              <a:rPr lang="en-US" sz="2400" dirty="0">
                <a:effectLst/>
              </a:rPr>
              <a:t>moral (deontic) </a:t>
            </a:r>
            <a:r>
              <a:rPr lang="en-US" sz="2400" b="1" dirty="0">
                <a:solidFill>
                  <a:srgbClr val="C00000"/>
                </a:solidFill>
                <a:effectLst/>
              </a:rPr>
              <a:t>expectations/obligations</a:t>
            </a:r>
            <a:r>
              <a:rPr lang="en-US" sz="2400" b="1" i="1" dirty="0">
                <a:solidFill>
                  <a:srgbClr val="C00000"/>
                </a:solidFill>
                <a:effectLst/>
              </a:rPr>
              <a:t> </a:t>
            </a:r>
            <a:r>
              <a:rPr lang="en-US" sz="2400" dirty="0">
                <a:effectLst/>
              </a:rPr>
              <a:t>(e.g., </a:t>
            </a:r>
            <a:r>
              <a:rPr lang="en-US" sz="2400" i="1" dirty="0">
                <a:effectLst/>
              </a:rPr>
              <a:t>should, must, rule)</a:t>
            </a:r>
            <a:r>
              <a:rPr lang="en-US" sz="2400" dirty="0">
                <a:effectLst/>
              </a:rPr>
              <a:t>; </a:t>
            </a:r>
          </a:p>
          <a:p>
            <a:pPr lvl="1"/>
            <a:r>
              <a:rPr lang="en-US" sz="2400" dirty="0">
                <a:effectLst/>
              </a:rPr>
              <a:t>moral </a:t>
            </a:r>
            <a:r>
              <a:rPr lang="en-US" sz="2400" b="1" dirty="0">
                <a:solidFill>
                  <a:srgbClr val="C00000"/>
                </a:solidFill>
                <a:effectLst/>
              </a:rPr>
              <a:t>emotions</a:t>
            </a:r>
            <a:r>
              <a:rPr lang="en-US" sz="2400" dirty="0">
                <a:solidFill>
                  <a:srgbClr val="C00000"/>
                </a:solidFill>
                <a:effectLst/>
              </a:rPr>
              <a:t>/</a:t>
            </a:r>
            <a:r>
              <a:rPr lang="en-US" sz="2400" b="1" dirty="0">
                <a:solidFill>
                  <a:srgbClr val="C00000"/>
                </a:solidFill>
                <a:effectLst/>
              </a:rPr>
              <a:t>internal states</a:t>
            </a:r>
            <a:r>
              <a:rPr lang="en-US" sz="2400" b="1" i="1" dirty="0">
                <a:solidFill>
                  <a:srgbClr val="C00000"/>
                </a:solidFill>
                <a:effectLst/>
              </a:rPr>
              <a:t> </a:t>
            </a:r>
            <a:r>
              <a:rPr lang="en-US" sz="2400" dirty="0">
                <a:effectLst/>
              </a:rPr>
              <a:t>(e.g., </a:t>
            </a:r>
            <a:r>
              <a:rPr lang="en-US" sz="2400" i="1" dirty="0">
                <a:effectLst/>
              </a:rPr>
              <a:t>love, sympathy, shame</a:t>
            </a:r>
            <a:r>
              <a:rPr lang="en-US" sz="2400" dirty="0">
                <a:effectLst/>
              </a:rPr>
              <a:t>)</a:t>
            </a:r>
          </a:p>
          <a:p>
            <a:pPr lvl="1"/>
            <a:r>
              <a:rPr lang="en-US" sz="2400" dirty="0">
                <a:effectLst/>
              </a:rPr>
              <a:t>moral </a:t>
            </a:r>
            <a:r>
              <a:rPr lang="en-US" sz="2400" b="1" dirty="0">
                <a:solidFill>
                  <a:srgbClr val="C00000"/>
                </a:solidFill>
                <a:effectLst/>
              </a:rPr>
              <a:t>actions</a:t>
            </a:r>
            <a:r>
              <a:rPr lang="en-US" sz="2400" dirty="0">
                <a:effectLst/>
              </a:rPr>
              <a:t> (e.g., </a:t>
            </a:r>
            <a:r>
              <a:rPr lang="en-US" sz="2400" i="1" dirty="0">
                <a:effectLst/>
              </a:rPr>
              <a:t>hit, hurt, help</a:t>
            </a:r>
            <a:r>
              <a:rPr lang="en-US" sz="2400" dirty="0">
                <a:effectLst/>
              </a:rPr>
              <a:t>)</a:t>
            </a:r>
          </a:p>
          <a:p>
            <a:pPr lvl="1"/>
            <a:r>
              <a:rPr lang="en-US" sz="2400" dirty="0">
                <a:effectLst/>
              </a:rPr>
              <a:t>moral </a:t>
            </a:r>
            <a:r>
              <a:rPr lang="en-US" sz="2400" b="1" dirty="0">
                <a:solidFill>
                  <a:srgbClr val="C00000"/>
                </a:solidFill>
                <a:effectLst/>
              </a:rPr>
              <a:t>traits/virtues</a:t>
            </a:r>
            <a:r>
              <a:rPr lang="en-US" sz="2400" b="1" i="1" dirty="0">
                <a:solidFill>
                  <a:srgbClr val="C00000"/>
                </a:solidFill>
                <a:effectLst/>
              </a:rPr>
              <a:t> </a:t>
            </a:r>
            <a:r>
              <a:rPr lang="en-US" sz="2400" dirty="0">
                <a:effectLst/>
              </a:rPr>
              <a:t>(e.g., </a:t>
            </a:r>
            <a:r>
              <a:rPr lang="en-US" sz="2400" i="1" dirty="0">
                <a:effectLst/>
              </a:rPr>
              <a:t>brave, gentle, honest</a:t>
            </a:r>
            <a:r>
              <a:rPr lang="en-US" sz="2400" dirty="0">
                <a:effectLst/>
              </a:rPr>
              <a:t>)</a:t>
            </a:r>
          </a:p>
          <a:p>
            <a:pPr lvl="1"/>
            <a:r>
              <a:rPr lang="en-US" sz="2400" dirty="0">
                <a:effectLst/>
              </a:rPr>
              <a:t>other</a:t>
            </a:r>
            <a:r>
              <a:rPr lang="en-US" sz="2400" i="1" dirty="0">
                <a:effectLst/>
              </a:rPr>
              <a:t> </a:t>
            </a:r>
            <a:r>
              <a:rPr lang="en-US" sz="2400" dirty="0">
                <a:effectLst/>
              </a:rPr>
              <a:t>(e.g., </a:t>
            </a:r>
            <a:r>
              <a:rPr lang="en-US" sz="2400" i="1" dirty="0">
                <a:effectLst/>
              </a:rPr>
              <a:t>war</a:t>
            </a:r>
            <a:r>
              <a:rPr lang="en-US" sz="2400" dirty="0">
                <a:effectLst/>
              </a:rPr>
              <a:t>, </a:t>
            </a:r>
            <a:r>
              <a:rPr lang="en-US" sz="2400" i="1" dirty="0">
                <a:effectLst/>
              </a:rPr>
              <a:t>peace, gift</a:t>
            </a:r>
            <a:r>
              <a:rPr lang="en-US" sz="2400" dirty="0">
                <a:effectLst/>
              </a:rPr>
              <a:t>). </a:t>
            </a:r>
          </a:p>
          <a:p>
            <a:endParaRPr lang="en-US" sz="1300" dirty="0"/>
          </a:p>
        </p:txBody>
      </p:sp>
      <p:pic>
        <p:nvPicPr>
          <p:cNvPr id="7170" name="Picture 2" descr="Little Girl Letters On Grunge Background Stock Photo (Edit Now ...">
            <a:extLst>
              <a:ext uri="{FF2B5EF4-FFF2-40B4-BE49-F238E27FC236}">
                <a16:creationId xmlns:a16="http://schemas.microsoft.com/office/drawing/2014/main" id="{E6DA402D-CBD6-421E-A187-37C79992D6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826"/>
          <a:stretch/>
        </p:blipFill>
        <p:spPr bwMode="auto">
          <a:xfrm>
            <a:off x="7068284" y="2473597"/>
            <a:ext cx="4065464" cy="257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90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3B35B-6E4D-46F8-AAC0-6ADABAF740A2}"/>
              </a:ext>
            </a:extLst>
          </p:cNvPr>
          <p:cNvSpPr>
            <a:spLocks noGrp="1"/>
          </p:cNvSpPr>
          <p:nvPr>
            <p:ph type="title"/>
          </p:nvPr>
        </p:nvSpPr>
        <p:spPr>
          <a:xfrm>
            <a:off x="212271" y="1115568"/>
            <a:ext cx="4229099" cy="4626864"/>
          </a:xfrm>
        </p:spPr>
        <p:txBody>
          <a:bodyPr>
            <a:normAutofit/>
          </a:bodyPr>
          <a:lstStyle/>
          <a:p>
            <a:r>
              <a:rPr lang="en-US" sz="5400" dirty="0">
                <a:latin typeface="Algerian" panose="04020705040A02060702" pitchFamily="82" charset="0"/>
              </a:rPr>
              <a:t>PLAN FOR TALK</a:t>
            </a:r>
          </a:p>
        </p:txBody>
      </p:sp>
      <p:cxnSp>
        <p:nvCxnSpPr>
          <p:cNvPr id="10" name="Straight Connector 9">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D0304A-8329-4993-AF86-00324A978EC0}"/>
              </a:ext>
            </a:extLst>
          </p:cNvPr>
          <p:cNvSpPr>
            <a:spLocks noGrp="1"/>
          </p:cNvSpPr>
          <p:nvPr>
            <p:ph idx="1"/>
          </p:nvPr>
        </p:nvSpPr>
        <p:spPr>
          <a:xfrm>
            <a:off x="4867841" y="244929"/>
            <a:ext cx="6986695" cy="6237514"/>
          </a:xfrm>
        </p:spPr>
        <p:txBody>
          <a:bodyPr anchor="ctr">
            <a:normAutofit/>
          </a:bodyPr>
          <a:lstStyle/>
          <a:p>
            <a:r>
              <a:rPr lang="en-US" sz="2800" b="1" dirty="0">
                <a:solidFill>
                  <a:schemeClr val="tx1"/>
                </a:solidFill>
              </a:rPr>
              <a:t>Discuss </a:t>
            </a:r>
            <a:r>
              <a:rPr lang="en-US" sz="2800" b="1" u="sng" dirty="0">
                <a:solidFill>
                  <a:schemeClr val="tx1"/>
                </a:solidFill>
              </a:rPr>
              <a:t>two different studies </a:t>
            </a:r>
            <a:r>
              <a:rPr lang="en-US" sz="2800" b="1" dirty="0">
                <a:solidFill>
                  <a:schemeClr val="tx1"/>
                </a:solidFill>
              </a:rPr>
              <a:t>conducted using the CHILDES database.</a:t>
            </a:r>
          </a:p>
          <a:p>
            <a:pPr lvl="1"/>
            <a:r>
              <a:rPr lang="en-US" sz="2400" dirty="0"/>
              <a:t>Case study of two children’s </a:t>
            </a:r>
            <a:r>
              <a:rPr lang="en-US" sz="2400" b="1" dirty="0">
                <a:solidFill>
                  <a:schemeClr val="tx1"/>
                </a:solidFill>
              </a:rPr>
              <a:t>early moral language</a:t>
            </a:r>
          </a:p>
          <a:p>
            <a:pPr lvl="1"/>
            <a:r>
              <a:rPr lang="en-US" sz="2400" dirty="0"/>
              <a:t>Follow up study investigating children’s early use of </a:t>
            </a:r>
            <a:r>
              <a:rPr lang="en-US" sz="2400" b="1" dirty="0">
                <a:solidFill>
                  <a:schemeClr val="tx1"/>
                </a:solidFill>
              </a:rPr>
              <a:t>thin moral concepts</a:t>
            </a:r>
          </a:p>
          <a:p>
            <a:pPr lvl="1"/>
            <a:r>
              <a:rPr lang="en-US" sz="2400" dirty="0"/>
              <a:t>If time allows: mention of </a:t>
            </a:r>
            <a:r>
              <a:rPr lang="en-US" sz="2400" u="sng" dirty="0"/>
              <a:t>third</a:t>
            </a:r>
          </a:p>
          <a:p>
            <a:pPr lvl="2"/>
            <a:r>
              <a:rPr lang="en-US" sz="2200" dirty="0"/>
              <a:t>Children’s exploration of moral concepts through </a:t>
            </a:r>
            <a:r>
              <a:rPr lang="en-US" sz="2200" b="1" dirty="0">
                <a:solidFill>
                  <a:schemeClr val="tx1"/>
                </a:solidFill>
              </a:rPr>
              <a:t>pretend play</a:t>
            </a:r>
          </a:p>
          <a:p>
            <a:r>
              <a:rPr lang="en-US" sz="2800" dirty="0"/>
              <a:t>Q&amp;A re: the CHILDES databases/ programming options for potential future research ideas.</a:t>
            </a:r>
          </a:p>
        </p:txBody>
      </p:sp>
    </p:spTree>
    <p:extLst>
      <p:ext uri="{BB962C8B-B14F-4D97-AF65-F5344CB8AC3E}">
        <p14:creationId xmlns:p14="http://schemas.microsoft.com/office/powerpoint/2010/main" val="1941190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9C842-C455-4768-8F37-552C347BBF0E}"/>
              </a:ext>
            </a:extLst>
          </p:cNvPr>
          <p:cNvSpPr>
            <a:spLocks noGrp="1"/>
          </p:cNvSpPr>
          <p:nvPr>
            <p:ph type="title"/>
          </p:nvPr>
        </p:nvSpPr>
        <p:spPr>
          <a:xfrm>
            <a:off x="4837043" y="572385"/>
            <a:ext cx="5584372" cy="829806"/>
          </a:xfrm>
        </p:spPr>
        <p:txBody>
          <a:bodyPr anchor="t">
            <a:normAutofit/>
          </a:bodyPr>
          <a:lstStyle/>
          <a:p>
            <a:pPr algn="l"/>
            <a:r>
              <a:rPr lang="en-US" sz="3600" b="1" dirty="0">
                <a:effectLst/>
              </a:rPr>
              <a:t>Target word excerpts</a:t>
            </a:r>
            <a:endParaRPr lang="en-US" sz="3600" b="1" dirty="0"/>
          </a:p>
        </p:txBody>
      </p:sp>
      <p:pic>
        <p:nvPicPr>
          <p:cNvPr id="13"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F4625021-2EBD-4BD9-852B-E9A6296F197C}"/>
              </a:ext>
            </a:extLst>
          </p:cNvPr>
          <p:cNvSpPr>
            <a:spLocks noGrp="1"/>
          </p:cNvSpPr>
          <p:nvPr>
            <p:ph idx="1"/>
          </p:nvPr>
        </p:nvSpPr>
        <p:spPr>
          <a:xfrm>
            <a:off x="4837043" y="1402191"/>
            <a:ext cx="7129669" cy="5263651"/>
          </a:xfrm>
        </p:spPr>
        <p:txBody>
          <a:bodyPr>
            <a:normAutofit lnSpcReduction="10000"/>
          </a:bodyPr>
          <a:lstStyle/>
          <a:p>
            <a:r>
              <a:rPr lang="en-US" sz="2400" b="1" dirty="0">
                <a:effectLst/>
              </a:rPr>
              <a:t>We used CLAN to generate conversation excerpts                                      (conversation windows centered on the target word line) </a:t>
            </a:r>
            <a:r>
              <a:rPr lang="en-US" sz="2400" dirty="0">
                <a:effectLst/>
              </a:rPr>
              <a:t>involving adult and child uses of the 77 target words</a:t>
            </a:r>
          </a:p>
          <a:p>
            <a:r>
              <a:rPr lang="en-US" sz="2400" dirty="0">
                <a:effectLst/>
              </a:rPr>
              <a:t>Preliminary coding established a </a:t>
            </a:r>
            <a:r>
              <a:rPr lang="en-US" sz="2400" b="1" dirty="0">
                <a:solidFill>
                  <a:schemeClr val="tx1"/>
                </a:solidFill>
                <a:effectLst/>
              </a:rPr>
              <a:t>5-line window </a:t>
            </a:r>
            <a:r>
              <a:rPr lang="en-US" sz="2400" dirty="0">
                <a:effectLst/>
              </a:rPr>
              <a:t>as sufficient for coders to accurately identify target words being used in moral contexts.</a:t>
            </a:r>
          </a:p>
          <a:p>
            <a:endParaRPr lang="en-US" sz="1050" dirty="0">
              <a:effectLst/>
            </a:endParaRPr>
          </a:p>
          <a:p>
            <a:pPr lvl="1">
              <a:spcBef>
                <a:spcPts val="0"/>
              </a:spcBef>
              <a:spcAft>
                <a:spcPts val="0"/>
              </a:spcAft>
            </a:pPr>
            <a:r>
              <a:rPr lang="en-US" sz="2400" dirty="0">
                <a:effectLst/>
              </a:rPr>
              <a:t>Abe: he got yellow feet.</a:t>
            </a:r>
          </a:p>
          <a:p>
            <a:pPr lvl="1">
              <a:spcBef>
                <a:spcPts val="0"/>
              </a:spcBef>
              <a:spcAft>
                <a:spcPts val="0"/>
              </a:spcAft>
            </a:pPr>
            <a:r>
              <a:rPr lang="en-US" sz="2400" dirty="0">
                <a:effectLst/>
              </a:rPr>
              <a:t>Father: that’s right . . .the camel has yellow feet.</a:t>
            </a:r>
          </a:p>
          <a:p>
            <a:pPr lvl="1">
              <a:spcBef>
                <a:spcPts val="0"/>
              </a:spcBef>
              <a:spcAft>
                <a:spcPts val="0"/>
              </a:spcAft>
            </a:pPr>
            <a:r>
              <a:rPr lang="en-US" sz="2400" b="1" dirty="0">
                <a:solidFill>
                  <a:schemeClr val="tx1"/>
                </a:solidFill>
                <a:effectLst/>
              </a:rPr>
              <a:t>Abe: and toes I don’t wan(t) (t)a </a:t>
            </a:r>
            <a:r>
              <a:rPr lang="en-US" sz="2400" b="1" u="sng" dirty="0">
                <a:solidFill>
                  <a:schemeClr val="tx1"/>
                </a:solidFill>
                <a:effectLst/>
              </a:rPr>
              <a:t>hurt</a:t>
            </a:r>
            <a:r>
              <a:rPr lang="en-US" sz="2400" b="1" dirty="0">
                <a:solidFill>
                  <a:schemeClr val="tx1"/>
                </a:solidFill>
                <a:effectLst/>
              </a:rPr>
              <a:t> him</a:t>
            </a:r>
            <a:r>
              <a:rPr lang="en-US" sz="2400" b="1" dirty="0">
                <a:effectLst/>
              </a:rPr>
              <a:t>.</a:t>
            </a:r>
          </a:p>
          <a:p>
            <a:pPr lvl="1">
              <a:spcBef>
                <a:spcPts val="0"/>
              </a:spcBef>
              <a:spcAft>
                <a:spcPts val="0"/>
              </a:spcAft>
            </a:pPr>
            <a:r>
              <a:rPr lang="en-US" sz="2400" dirty="0">
                <a:effectLst/>
              </a:rPr>
              <a:t>Father: ok . . .you don’t have to hurt him Abe . . .the alligator which the donkey kicked is crying tell me who’s crying.</a:t>
            </a:r>
          </a:p>
          <a:p>
            <a:pPr lvl="1">
              <a:spcBef>
                <a:spcPts val="0"/>
              </a:spcBef>
              <a:spcAft>
                <a:spcPts val="0"/>
              </a:spcAft>
            </a:pPr>
            <a:r>
              <a:rPr lang="en-US" sz="2400" dirty="0">
                <a:effectLst/>
              </a:rPr>
              <a:t>Abe: alligator’s crying.</a:t>
            </a:r>
          </a:p>
          <a:p>
            <a:endParaRPr lang="en-US" dirty="0"/>
          </a:p>
        </p:txBody>
      </p:sp>
      <p:pic>
        <p:nvPicPr>
          <p:cNvPr id="9" name="Content Placeholder 3">
            <a:extLst>
              <a:ext uri="{FF2B5EF4-FFF2-40B4-BE49-F238E27FC236}">
                <a16:creationId xmlns:a16="http://schemas.microsoft.com/office/drawing/2014/main" id="{5390DB3B-BB52-4B2B-962E-F9DD5A4665F9}"/>
              </a:ext>
            </a:extLst>
          </p:cNvPr>
          <p:cNvPicPr>
            <a:picLocks noChangeAspect="1"/>
          </p:cNvPicPr>
          <p:nvPr/>
        </p:nvPicPr>
        <p:blipFill>
          <a:blip r:embed="rId4"/>
          <a:stretch>
            <a:fillRect/>
          </a:stretch>
        </p:blipFill>
        <p:spPr>
          <a:xfrm>
            <a:off x="1633891" y="987288"/>
            <a:ext cx="1371275" cy="1325566"/>
          </a:xfrm>
          <a:prstGeom prst="rect">
            <a:avLst/>
          </a:prstGeom>
          <a:ln w="28575">
            <a:solidFill>
              <a:srgbClr val="FFC000"/>
            </a:solidFill>
          </a:ln>
          <a:effectLst>
            <a:outerShdw blurRad="25400" dir="17880000">
              <a:srgbClr val="000000">
                <a:alpha val="46000"/>
              </a:srgbClr>
            </a:outerShdw>
          </a:effectLst>
        </p:spPr>
      </p:pic>
      <p:pic>
        <p:nvPicPr>
          <p:cNvPr id="4" name="Picture 3">
            <a:extLst>
              <a:ext uri="{FF2B5EF4-FFF2-40B4-BE49-F238E27FC236}">
                <a16:creationId xmlns:a16="http://schemas.microsoft.com/office/drawing/2014/main" id="{FD849644-B60E-472D-B077-DE88DC1C2148}"/>
              </a:ext>
            </a:extLst>
          </p:cNvPr>
          <p:cNvPicPr>
            <a:picLocks noChangeAspect="1"/>
          </p:cNvPicPr>
          <p:nvPr/>
        </p:nvPicPr>
        <p:blipFill>
          <a:blip r:embed="rId5"/>
          <a:stretch>
            <a:fillRect/>
          </a:stretch>
        </p:blipFill>
        <p:spPr>
          <a:xfrm>
            <a:off x="723404" y="2636732"/>
            <a:ext cx="3192247" cy="3219422"/>
          </a:xfrm>
          <a:prstGeom prst="rect">
            <a:avLst/>
          </a:prstGeom>
          <a:ln>
            <a:solidFill>
              <a:srgbClr val="FFC000"/>
            </a:solidFill>
          </a:ln>
        </p:spPr>
      </p:pic>
    </p:spTree>
    <p:extLst>
      <p:ext uri="{BB962C8B-B14F-4D97-AF65-F5344CB8AC3E}">
        <p14:creationId xmlns:p14="http://schemas.microsoft.com/office/powerpoint/2010/main" val="3395910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4A3CE3-F854-4298-A435-E16BBAA2EC76}"/>
              </a:ext>
            </a:extLst>
          </p:cNvPr>
          <p:cNvPicPr>
            <a:picLocks noChangeAspect="1"/>
          </p:cNvPicPr>
          <p:nvPr/>
        </p:nvPicPr>
        <p:blipFill>
          <a:blip r:embed="rId2"/>
          <a:stretch>
            <a:fillRect/>
          </a:stretch>
        </p:blipFill>
        <p:spPr>
          <a:xfrm>
            <a:off x="2266084" y="91282"/>
            <a:ext cx="7659832" cy="6675436"/>
          </a:xfrm>
          <a:prstGeom prst="rect">
            <a:avLst/>
          </a:prstGeom>
        </p:spPr>
      </p:pic>
      <p:sp>
        <p:nvSpPr>
          <p:cNvPr id="7" name="Arrow: Left 6">
            <a:extLst>
              <a:ext uri="{FF2B5EF4-FFF2-40B4-BE49-F238E27FC236}">
                <a16:creationId xmlns:a16="http://schemas.microsoft.com/office/drawing/2014/main" id="{BB029E44-8686-4CFF-BEAB-18AD59AC717D}"/>
              </a:ext>
            </a:extLst>
          </p:cNvPr>
          <p:cNvSpPr/>
          <p:nvPr/>
        </p:nvSpPr>
        <p:spPr>
          <a:xfrm>
            <a:off x="9124899" y="749675"/>
            <a:ext cx="2676940" cy="1205948"/>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Pick location of database files</a:t>
            </a:r>
          </a:p>
        </p:txBody>
      </p:sp>
      <p:sp>
        <p:nvSpPr>
          <p:cNvPr id="9" name="Arrow: Left 8">
            <a:extLst>
              <a:ext uri="{FF2B5EF4-FFF2-40B4-BE49-F238E27FC236}">
                <a16:creationId xmlns:a16="http://schemas.microsoft.com/office/drawing/2014/main" id="{8D4DF392-4776-46D7-B85A-886E1B781580}"/>
              </a:ext>
            </a:extLst>
          </p:cNvPr>
          <p:cNvSpPr/>
          <p:nvPr/>
        </p:nvSpPr>
        <p:spPr>
          <a:xfrm>
            <a:off x="7635505" y="2223052"/>
            <a:ext cx="2676940" cy="1205948"/>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Command line</a:t>
            </a:r>
          </a:p>
        </p:txBody>
      </p:sp>
      <p:sp>
        <p:nvSpPr>
          <p:cNvPr id="10" name="Arrow: Right 9">
            <a:extLst>
              <a:ext uri="{FF2B5EF4-FFF2-40B4-BE49-F238E27FC236}">
                <a16:creationId xmlns:a16="http://schemas.microsoft.com/office/drawing/2014/main" id="{A27D6827-7A56-4C04-A797-0C8EA90945F0}"/>
              </a:ext>
            </a:extLst>
          </p:cNvPr>
          <p:cNvSpPr/>
          <p:nvPr/>
        </p:nvSpPr>
        <p:spPr>
          <a:xfrm>
            <a:off x="390160" y="4100932"/>
            <a:ext cx="1875923" cy="6463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location</a:t>
            </a:r>
          </a:p>
        </p:txBody>
      </p:sp>
      <p:grpSp>
        <p:nvGrpSpPr>
          <p:cNvPr id="14" name="Group 13">
            <a:extLst>
              <a:ext uri="{FF2B5EF4-FFF2-40B4-BE49-F238E27FC236}">
                <a16:creationId xmlns:a16="http://schemas.microsoft.com/office/drawing/2014/main" id="{C86041B9-D9D4-4328-9070-01FA7FB39FA6}"/>
              </a:ext>
            </a:extLst>
          </p:cNvPr>
          <p:cNvGrpSpPr/>
          <p:nvPr/>
        </p:nvGrpSpPr>
        <p:grpSpPr>
          <a:xfrm>
            <a:off x="139148" y="2099840"/>
            <a:ext cx="2126935" cy="1222513"/>
            <a:chOff x="139148" y="2071313"/>
            <a:chExt cx="2126935" cy="1222513"/>
          </a:xfrm>
        </p:grpSpPr>
        <p:sp>
          <p:nvSpPr>
            <p:cNvPr id="12" name="Left Brace 11">
              <a:extLst>
                <a:ext uri="{FF2B5EF4-FFF2-40B4-BE49-F238E27FC236}">
                  <a16:creationId xmlns:a16="http://schemas.microsoft.com/office/drawing/2014/main" id="{28B4663C-9F7C-4595-B2E4-5460DC10C886}"/>
                </a:ext>
              </a:extLst>
            </p:cNvPr>
            <p:cNvSpPr/>
            <p:nvPr/>
          </p:nvSpPr>
          <p:spPr>
            <a:xfrm>
              <a:off x="1470953" y="2071313"/>
              <a:ext cx="795130" cy="1222513"/>
            </a:xfrm>
            <a:prstGeom prst="leftBrace">
              <a:avLst/>
            </a:prstGeom>
            <a:noFill/>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B590B252-B5A7-4F69-A6E5-509254C07058}"/>
                </a:ext>
              </a:extLst>
            </p:cNvPr>
            <p:cNvSpPr txBox="1"/>
            <p:nvPr/>
          </p:nvSpPr>
          <p:spPr>
            <a:xfrm>
              <a:off x="139148" y="2359404"/>
              <a:ext cx="1497496" cy="646331"/>
            </a:xfrm>
            <a:prstGeom prst="rect">
              <a:avLst/>
            </a:prstGeom>
            <a:solidFill>
              <a:srgbClr val="FFC000"/>
            </a:solidFill>
          </p:spPr>
          <p:txBody>
            <a:bodyPr wrap="square" rtlCol="0">
              <a:spAutoFit/>
            </a:bodyPr>
            <a:lstStyle/>
            <a:p>
              <a:r>
                <a:rPr lang="en-US" dirty="0"/>
                <a:t>Conversation excerpt</a:t>
              </a:r>
            </a:p>
          </p:txBody>
        </p:sp>
      </p:grpSp>
      <p:sp>
        <p:nvSpPr>
          <p:cNvPr id="15" name="TextBox 14">
            <a:extLst>
              <a:ext uri="{FF2B5EF4-FFF2-40B4-BE49-F238E27FC236}">
                <a16:creationId xmlns:a16="http://schemas.microsoft.com/office/drawing/2014/main" id="{1195843C-88EF-4797-A9DF-2B9EC286BAA8}"/>
              </a:ext>
            </a:extLst>
          </p:cNvPr>
          <p:cNvSpPr txBox="1"/>
          <p:nvPr/>
        </p:nvSpPr>
        <p:spPr>
          <a:xfrm>
            <a:off x="5049079" y="3184975"/>
            <a:ext cx="2960619" cy="307777"/>
          </a:xfrm>
          <a:prstGeom prst="rect">
            <a:avLst/>
          </a:prstGeom>
          <a:noFill/>
        </p:spPr>
        <p:txBody>
          <a:bodyPr wrap="none" rtlCol="0">
            <a:spAutoFit/>
          </a:bodyPr>
          <a:lstStyle/>
          <a:p>
            <a:r>
              <a:rPr lang="pl-PL" sz="1400" b="1" dirty="0">
                <a:solidFill>
                  <a:schemeClr val="bg2"/>
                </a:solidFill>
                <a:latin typeface="Calibri" panose="020F0502020204030204" pitchFamily="34" charset="0"/>
                <a:cs typeface="Calibri" panose="020F0502020204030204" pitchFamily="34" charset="0"/>
              </a:rPr>
              <a:t>kwal </a:t>
            </a:r>
            <a:r>
              <a:rPr lang="pl-PL" sz="1400" b="1" dirty="0">
                <a:solidFill>
                  <a:srgbClr val="C00000"/>
                </a:solidFill>
                <a:highlight>
                  <a:srgbClr val="FFFF00"/>
                </a:highlight>
                <a:latin typeface="Calibri" panose="020F0502020204030204" pitchFamily="34" charset="0"/>
                <a:cs typeface="Calibri" panose="020F0502020204030204" pitchFamily="34" charset="0"/>
              </a:rPr>
              <a:t>+t*CHI </a:t>
            </a:r>
            <a:r>
              <a:rPr lang="pl-PL" sz="1400" b="1" dirty="0">
                <a:solidFill>
                  <a:schemeClr val="bg2"/>
                </a:solidFill>
                <a:latin typeface="Calibri" panose="020F0502020204030204" pitchFamily="34" charset="0"/>
                <a:cs typeface="Calibri" panose="020F0502020204030204" pitchFamily="34" charset="0"/>
              </a:rPr>
              <a:t>+sgood +w2 -w2 *.cha @</a:t>
            </a:r>
            <a:endParaRPr lang="en-US" sz="1400" b="1" dirty="0">
              <a:solidFill>
                <a:schemeClr val="bg2"/>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53389B97-A3E9-4C05-824F-EDBDCA69662A}"/>
              </a:ext>
            </a:extLst>
          </p:cNvPr>
          <p:cNvSpPr/>
          <p:nvPr/>
        </p:nvSpPr>
        <p:spPr>
          <a:xfrm>
            <a:off x="2266083" y="4285397"/>
            <a:ext cx="4175660" cy="2740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14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5"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1BF42-D7CA-42A2-B13E-A9E356DF5B41}"/>
              </a:ext>
            </a:extLst>
          </p:cNvPr>
          <p:cNvSpPr>
            <a:spLocks noGrp="1"/>
          </p:cNvSpPr>
          <p:nvPr>
            <p:ph type="title"/>
          </p:nvPr>
        </p:nvSpPr>
        <p:spPr>
          <a:xfrm>
            <a:off x="802185" y="2420484"/>
            <a:ext cx="3413156" cy="2098673"/>
          </a:xfrm>
        </p:spPr>
        <p:txBody>
          <a:bodyPr anchor="t">
            <a:normAutofit/>
          </a:bodyPr>
          <a:lstStyle/>
          <a:p>
            <a:pPr algn="l"/>
            <a:r>
              <a:rPr lang="en-US" sz="3600" b="1" dirty="0">
                <a:effectLst/>
              </a:rPr>
              <a:t>Coding</a:t>
            </a:r>
            <a:r>
              <a:rPr lang="en-US" sz="3600" b="1" i="1" dirty="0">
                <a:effectLst/>
              </a:rPr>
              <a:t> </a:t>
            </a:r>
            <a:r>
              <a:rPr lang="en-US" sz="3600" b="1" dirty="0">
                <a:effectLst/>
              </a:rPr>
              <a:t>scheme</a:t>
            </a:r>
            <a:endParaRPr lang="en-US" sz="3600" b="1" dirty="0"/>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125CAE0E-2174-4B78-9C03-8EC358279E98}"/>
              </a:ext>
            </a:extLst>
          </p:cNvPr>
          <p:cNvSpPr>
            <a:spLocks noGrp="1"/>
          </p:cNvSpPr>
          <p:nvPr>
            <p:ph idx="1"/>
          </p:nvPr>
        </p:nvSpPr>
        <p:spPr>
          <a:xfrm>
            <a:off x="4913194" y="359229"/>
            <a:ext cx="7071977" cy="5618489"/>
          </a:xfrm>
        </p:spPr>
        <p:txBody>
          <a:bodyPr>
            <a:normAutofit fontScale="92500" lnSpcReduction="10000"/>
          </a:bodyPr>
          <a:lstStyle/>
          <a:p>
            <a:pPr marL="36900" indent="0">
              <a:lnSpc>
                <a:spcPct val="120000"/>
              </a:lnSpc>
              <a:spcBef>
                <a:spcPts val="0"/>
              </a:spcBef>
              <a:spcAft>
                <a:spcPts val="0"/>
              </a:spcAft>
              <a:buNone/>
            </a:pPr>
            <a:endParaRPr lang="en-US" sz="2400" b="1" i="1" dirty="0">
              <a:effectLst/>
            </a:endParaRPr>
          </a:p>
          <a:p>
            <a:pPr marL="36900" indent="0">
              <a:lnSpc>
                <a:spcPct val="120000"/>
              </a:lnSpc>
              <a:spcBef>
                <a:spcPts val="0"/>
              </a:spcBef>
              <a:spcAft>
                <a:spcPts val="0"/>
              </a:spcAft>
              <a:buNone/>
            </a:pPr>
            <a:r>
              <a:rPr lang="en-US" sz="2800" b="1" dirty="0">
                <a:solidFill>
                  <a:schemeClr val="tx1"/>
                </a:solidFill>
                <a:effectLst/>
              </a:rPr>
              <a:t>Speaker</a:t>
            </a:r>
            <a:r>
              <a:rPr lang="en-US" sz="2800" i="1" dirty="0">
                <a:effectLst/>
              </a:rPr>
              <a:t>: </a:t>
            </a:r>
            <a:r>
              <a:rPr lang="en-US" sz="2800" dirty="0">
                <a:effectLst/>
              </a:rPr>
              <a:t>Who used the target moral word </a:t>
            </a:r>
          </a:p>
          <a:p>
            <a:pPr marL="36900" indent="0">
              <a:lnSpc>
                <a:spcPct val="120000"/>
              </a:lnSpc>
              <a:spcBef>
                <a:spcPts val="0"/>
              </a:spcBef>
              <a:spcAft>
                <a:spcPts val="0"/>
              </a:spcAft>
              <a:buNone/>
            </a:pPr>
            <a:endParaRPr lang="en-US" sz="1400" b="1" i="1" dirty="0">
              <a:effectLst/>
            </a:endParaRPr>
          </a:p>
          <a:p>
            <a:pPr marL="36900" indent="0">
              <a:lnSpc>
                <a:spcPct val="120000"/>
              </a:lnSpc>
              <a:spcBef>
                <a:spcPts val="0"/>
              </a:spcBef>
              <a:spcAft>
                <a:spcPts val="0"/>
              </a:spcAft>
              <a:buNone/>
            </a:pPr>
            <a:r>
              <a:rPr lang="en-US" sz="2800" b="1" dirty="0">
                <a:solidFill>
                  <a:schemeClr val="tx1"/>
                </a:solidFill>
                <a:effectLst/>
              </a:rPr>
              <a:t>Use</a:t>
            </a:r>
            <a:r>
              <a:rPr lang="en-US" sz="2800" i="1" dirty="0">
                <a:effectLst/>
              </a:rPr>
              <a:t>:</a:t>
            </a:r>
            <a:r>
              <a:rPr lang="en-US" sz="2800" dirty="0">
                <a:effectLst/>
              </a:rPr>
              <a:t> </a:t>
            </a:r>
            <a:r>
              <a:rPr lang="en-US" sz="2800" u="sng" dirty="0">
                <a:effectLst/>
              </a:rPr>
              <a:t>Characterization of how the moral conversation was employed</a:t>
            </a:r>
            <a:r>
              <a:rPr lang="en-US" sz="2800" dirty="0">
                <a:effectLst/>
              </a:rPr>
              <a:t>. The coding options, not mutually exclusive, were to: </a:t>
            </a:r>
          </a:p>
          <a:p>
            <a:pPr lvl="1">
              <a:lnSpc>
                <a:spcPct val="110000"/>
              </a:lnSpc>
              <a:spcBef>
                <a:spcPts val="0"/>
              </a:spcBef>
              <a:spcAft>
                <a:spcPts val="0"/>
              </a:spcAft>
            </a:pPr>
            <a:r>
              <a:rPr lang="en-US" sz="2800" dirty="0">
                <a:effectLst/>
              </a:rPr>
              <a:t>(a) </a:t>
            </a:r>
            <a:r>
              <a:rPr lang="en-US" sz="2800" i="1" dirty="0">
                <a:effectLst/>
              </a:rPr>
              <a:t>instruct/model</a:t>
            </a:r>
            <a:endParaRPr lang="en-US" sz="2800" dirty="0">
              <a:effectLst/>
            </a:endParaRPr>
          </a:p>
          <a:p>
            <a:pPr lvl="1">
              <a:lnSpc>
                <a:spcPct val="110000"/>
              </a:lnSpc>
              <a:spcBef>
                <a:spcPts val="0"/>
              </a:spcBef>
              <a:spcAft>
                <a:spcPts val="0"/>
              </a:spcAft>
            </a:pPr>
            <a:r>
              <a:rPr lang="en-US" sz="2800" dirty="0">
                <a:effectLst/>
              </a:rPr>
              <a:t>(b) </a:t>
            </a:r>
            <a:r>
              <a:rPr lang="en-US" sz="2800" i="1" dirty="0">
                <a:effectLst/>
              </a:rPr>
              <a:t>approve/disapprove</a:t>
            </a:r>
            <a:endParaRPr lang="en-US" sz="2800" dirty="0">
              <a:effectLst/>
            </a:endParaRPr>
          </a:p>
          <a:p>
            <a:pPr lvl="1">
              <a:lnSpc>
                <a:spcPct val="110000"/>
              </a:lnSpc>
              <a:spcBef>
                <a:spcPts val="0"/>
              </a:spcBef>
              <a:spcAft>
                <a:spcPts val="0"/>
              </a:spcAft>
            </a:pPr>
            <a:r>
              <a:rPr lang="en-US" sz="2800" dirty="0">
                <a:effectLst/>
              </a:rPr>
              <a:t>(c) </a:t>
            </a:r>
            <a:r>
              <a:rPr lang="en-US" sz="2800" i="1" dirty="0">
                <a:effectLst/>
              </a:rPr>
              <a:t>give/ask for reasons</a:t>
            </a:r>
            <a:endParaRPr lang="en-US" sz="2800" dirty="0">
              <a:effectLst/>
            </a:endParaRPr>
          </a:p>
          <a:p>
            <a:pPr lvl="1">
              <a:lnSpc>
                <a:spcPct val="110000"/>
              </a:lnSpc>
              <a:spcBef>
                <a:spcPts val="0"/>
              </a:spcBef>
              <a:spcAft>
                <a:spcPts val="0"/>
              </a:spcAft>
            </a:pPr>
            <a:r>
              <a:rPr lang="en-US" sz="2800" dirty="0">
                <a:effectLst/>
              </a:rPr>
              <a:t>(d) </a:t>
            </a:r>
            <a:r>
              <a:rPr lang="en-US" sz="2800" i="1" dirty="0">
                <a:effectLst/>
              </a:rPr>
              <a:t>motivate/confirm/deny obedience</a:t>
            </a:r>
            <a:r>
              <a:rPr lang="en-US" sz="2800" dirty="0">
                <a:effectLst/>
              </a:rPr>
              <a:t> </a:t>
            </a:r>
          </a:p>
          <a:p>
            <a:pPr lvl="1">
              <a:lnSpc>
                <a:spcPct val="110000"/>
              </a:lnSpc>
              <a:spcBef>
                <a:spcPts val="0"/>
              </a:spcBef>
              <a:spcAft>
                <a:spcPts val="0"/>
              </a:spcAft>
            </a:pPr>
            <a:r>
              <a:rPr lang="en-US" sz="2800" dirty="0">
                <a:effectLst/>
              </a:rPr>
              <a:t>(e) </a:t>
            </a:r>
            <a:r>
              <a:rPr lang="en-US" sz="2800" i="1" dirty="0">
                <a:effectLst/>
              </a:rPr>
              <a:t>communicate feelings</a:t>
            </a:r>
            <a:endParaRPr lang="en-US" sz="2800" dirty="0">
              <a:effectLst/>
            </a:endParaRPr>
          </a:p>
          <a:p>
            <a:pPr lvl="1">
              <a:lnSpc>
                <a:spcPct val="110000"/>
              </a:lnSpc>
              <a:spcBef>
                <a:spcPts val="0"/>
              </a:spcBef>
              <a:spcAft>
                <a:spcPts val="0"/>
              </a:spcAft>
            </a:pPr>
            <a:r>
              <a:rPr lang="en-US" sz="2800" dirty="0">
                <a:effectLst/>
              </a:rPr>
              <a:t>(f) </a:t>
            </a:r>
            <a:r>
              <a:rPr lang="en-US" sz="2800" i="1" dirty="0">
                <a:effectLst/>
              </a:rPr>
              <a:t>motivate/engage in perspective-taking</a:t>
            </a:r>
            <a:endParaRPr lang="en-US" sz="2800" dirty="0">
              <a:effectLst/>
            </a:endParaRPr>
          </a:p>
          <a:p>
            <a:pPr lvl="1">
              <a:lnSpc>
                <a:spcPct val="110000"/>
              </a:lnSpc>
              <a:spcBef>
                <a:spcPts val="0"/>
              </a:spcBef>
              <a:spcAft>
                <a:spcPts val="0"/>
              </a:spcAft>
            </a:pPr>
            <a:r>
              <a:rPr lang="en-US" sz="2800" dirty="0">
                <a:effectLst/>
              </a:rPr>
              <a:t>(g) </a:t>
            </a:r>
            <a:r>
              <a:rPr lang="en-US" sz="2800" i="1" dirty="0">
                <a:effectLst/>
              </a:rPr>
              <a:t>elicit/express sympathy</a:t>
            </a:r>
            <a:endParaRPr lang="en-US" sz="1400" dirty="0"/>
          </a:p>
        </p:txBody>
      </p:sp>
    </p:spTree>
    <p:extLst>
      <p:ext uri="{BB962C8B-B14F-4D97-AF65-F5344CB8AC3E}">
        <p14:creationId xmlns:p14="http://schemas.microsoft.com/office/powerpoint/2010/main" val="3671748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Content Placeholder 2">
            <a:extLst>
              <a:ext uri="{FF2B5EF4-FFF2-40B4-BE49-F238E27FC236}">
                <a16:creationId xmlns:a16="http://schemas.microsoft.com/office/drawing/2014/main" id="{125CAE0E-2174-4B78-9C03-8EC358279E98}"/>
              </a:ext>
            </a:extLst>
          </p:cNvPr>
          <p:cNvSpPr>
            <a:spLocks noGrp="1"/>
          </p:cNvSpPr>
          <p:nvPr>
            <p:ph idx="1"/>
          </p:nvPr>
        </p:nvSpPr>
        <p:spPr>
          <a:xfrm>
            <a:off x="359229" y="2171700"/>
            <a:ext cx="11495313" cy="4327071"/>
          </a:xfrm>
        </p:spPr>
        <p:txBody>
          <a:bodyPr>
            <a:normAutofit/>
          </a:bodyPr>
          <a:lstStyle/>
          <a:p>
            <a:pPr marL="36900" indent="0">
              <a:buNone/>
            </a:pPr>
            <a:r>
              <a:rPr lang="en-US" sz="3200" b="1" dirty="0">
                <a:solidFill>
                  <a:schemeClr val="tx1"/>
                </a:solidFill>
                <a:effectLst/>
              </a:rPr>
              <a:t>Reference</a:t>
            </a:r>
            <a:r>
              <a:rPr lang="en-US" sz="3200" i="1" dirty="0">
                <a:effectLst/>
              </a:rPr>
              <a:t>: </a:t>
            </a:r>
            <a:r>
              <a:rPr lang="en-US" sz="3200" u="sng" dirty="0">
                <a:effectLst/>
              </a:rPr>
              <a:t>What </a:t>
            </a:r>
            <a:r>
              <a:rPr lang="en-US" sz="3200" b="1" u="sng" dirty="0">
                <a:effectLst/>
              </a:rPr>
              <a:t>topics</a:t>
            </a:r>
            <a:r>
              <a:rPr lang="en-US" sz="3200" u="sng" dirty="0">
                <a:effectLst/>
              </a:rPr>
              <a:t> and </a:t>
            </a:r>
            <a:r>
              <a:rPr lang="en-US" sz="3200" b="1" u="sng" dirty="0">
                <a:effectLst/>
              </a:rPr>
              <a:t>situational features </a:t>
            </a:r>
            <a:r>
              <a:rPr lang="en-US" sz="3200" u="sng" dirty="0">
                <a:effectLst/>
              </a:rPr>
              <a:t>the speaker explicitly indicated were of moral relevance</a:t>
            </a:r>
            <a:r>
              <a:rPr lang="en-US" sz="3200" dirty="0">
                <a:effectLst/>
              </a:rPr>
              <a:t>. The coding options, not mutually exclusive, were: </a:t>
            </a:r>
          </a:p>
          <a:p>
            <a:pPr lvl="1">
              <a:spcBef>
                <a:spcPts val="600"/>
              </a:spcBef>
              <a:spcAft>
                <a:spcPts val="0"/>
              </a:spcAft>
            </a:pPr>
            <a:r>
              <a:rPr lang="en-US" sz="2800" dirty="0">
                <a:effectLst/>
              </a:rPr>
              <a:t>(a) </a:t>
            </a:r>
            <a:r>
              <a:rPr lang="en-US" sz="2800" i="1" dirty="0">
                <a:effectLst/>
              </a:rPr>
              <a:t>feelings of </a:t>
            </a:r>
            <a:r>
              <a:rPr lang="en-US" sz="2800" i="1" dirty="0">
                <a:solidFill>
                  <a:srgbClr val="C00000"/>
                </a:solidFill>
                <a:effectLst/>
              </a:rPr>
              <a:t>speaker</a:t>
            </a:r>
            <a:r>
              <a:rPr lang="en-US" sz="2800" i="1" dirty="0">
                <a:effectLst/>
              </a:rPr>
              <a:t>							</a:t>
            </a:r>
            <a:r>
              <a:rPr lang="en-US" sz="2800" dirty="0">
                <a:effectLst/>
              </a:rPr>
              <a:t>(b) </a:t>
            </a:r>
            <a:r>
              <a:rPr lang="en-US" sz="2800" i="1" dirty="0">
                <a:effectLst/>
              </a:rPr>
              <a:t>feelings of </a:t>
            </a:r>
            <a:r>
              <a:rPr lang="en-US" sz="2800" i="1" dirty="0">
                <a:solidFill>
                  <a:srgbClr val="C00000"/>
                </a:solidFill>
                <a:effectLst/>
              </a:rPr>
              <a:t>another</a:t>
            </a:r>
            <a:endParaRPr lang="en-US" sz="2800" dirty="0">
              <a:solidFill>
                <a:srgbClr val="C00000"/>
              </a:solidFill>
              <a:effectLst/>
            </a:endParaRPr>
          </a:p>
          <a:p>
            <a:pPr lvl="1">
              <a:spcBef>
                <a:spcPts val="0"/>
              </a:spcBef>
              <a:spcAft>
                <a:spcPts val="0"/>
              </a:spcAft>
            </a:pPr>
            <a:r>
              <a:rPr lang="en-US" sz="2800" dirty="0">
                <a:effectLst/>
              </a:rPr>
              <a:t>(c) </a:t>
            </a:r>
            <a:r>
              <a:rPr lang="en-US" sz="2800" i="1" dirty="0">
                <a:effectLst/>
              </a:rPr>
              <a:t>welfare/needs of </a:t>
            </a:r>
            <a:r>
              <a:rPr lang="en-US" sz="2800" i="1" dirty="0">
                <a:solidFill>
                  <a:srgbClr val="C00000"/>
                </a:solidFill>
                <a:effectLst/>
              </a:rPr>
              <a:t>speaker</a:t>
            </a:r>
            <a:r>
              <a:rPr lang="en-US" sz="2800" i="1" dirty="0">
                <a:effectLst/>
              </a:rPr>
              <a:t>					</a:t>
            </a:r>
            <a:r>
              <a:rPr lang="en-US" sz="2800" dirty="0">
                <a:effectLst/>
              </a:rPr>
              <a:t>(d) </a:t>
            </a:r>
            <a:r>
              <a:rPr lang="en-US" sz="2800" i="1" dirty="0">
                <a:effectLst/>
              </a:rPr>
              <a:t>welfare/needs of </a:t>
            </a:r>
            <a:r>
              <a:rPr lang="en-US" sz="2800" i="1" dirty="0">
                <a:solidFill>
                  <a:srgbClr val="C00000"/>
                </a:solidFill>
                <a:effectLst/>
              </a:rPr>
              <a:t>another</a:t>
            </a:r>
            <a:endParaRPr lang="en-US" sz="2800" dirty="0">
              <a:solidFill>
                <a:srgbClr val="C00000"/>
              </a:solidFill>
              <a:effectLst/>
            </a:endParaRPr>
          </a:p>
          <a:p>
            <a:pPr lvl="1">
              <a:spcBef>
                <a:spcPts val="0"/>
              </a:spcBef>
              <a:spcAft>
                <a:spcPts val="0"/>
              </a:spcAft>
            </a:pPr>
            <a:r>
              <a:rPr lang="en-US" sz="2800" dirty="0">
                <a:effectLst/>
              </a:rPr>
              <a:t>(e) </a:t>
            </a:r>
            <a:r>
              <a:rPr lang="en-US" sz="2800" i="1" dirty="0">
                <a:effectLst/>
              </a:rPr>
              <a:t>disposition/behavior of </a:t>
            </a:r>
            <a:r>
              <a:rPr lang="en-US" sz="2800" i="1" dirty="0">
                <a:solidFill>
                  <a:srgbClr val="C00000"/>
                </a:solidFill>
                <a:effectLst/>
              </a:rPr>
              <a:t>speaker</a:t>
            </a:r>
            <a:r>
              <a:rPr lang="en-US" sz="2800" i="1" dirty="0">
                <a:effectLst/>
              </a:rPr>
              <a:t>			</a:t>
            </a:r>
            <a:r>
              <a:rPr lang="en-US" sz="2800" dirty="0">
                <a:effectLst/>
              </a:rPr>
              <a:t>(f) </a:t>
            </a:r>
            <a:r>
              <a:rPr lang="en-US" sz="2800" i="1" dirty="0">
                <a:effectLst/>
              </a:rPr>
              <a:t>disposition/behavior of </a:t>
            </a:r>
            <a:r>
              <a:rPr lang="en-US" sz="2800" i="1" dirty="0">
                <a:solidFill>
                  <a:srgbClr val="C00000"/>
                </a:solidFill>
                <a:effectLst/>
              </a:rPr>
              <a:t>another</a:t>
            </a:r>
            <a:endParaRPr lang="en-US" sz="2800" dirty="0">
              <a:solidFill>
                <a:srgbClr val="C00000"/>
              </a:solidFill>
              <a:effectLst/>
            </a:endParaRPr>
          </a:p>
          <a:p>
            <a:pPr lvl="1">
              <a:spcBef>
                <a:spcPts val="0"/>
              </a:spcBef>
              <a:spcAft>
                <a:spcPts val="0"/>
              </a:spcAft>
            </a:pPr>
            <a:r>
              <a:rPr lang="en-US" sz="2800" dirty="0">
                <a:effectLst/>
              </a:rPr>
              <a:t>(g) </a:t>
            </a:r>
            <a:r>
              <a:rPr lang="en-US" sz="2800" i="1" dirty="0">
                <a:effectLst/>
              </a:rPr>
              <a:t>damage to goods/property</a:t>
            </a:r>
            <a:r>
              <a:rPr lang="en-US" sz="2800" dirty="0">
                <a:effectLst/>
              </a:rPr>
              <a:t> 					(h) </a:t>
            </a:r>
            <a:r>
              <a:rPr lang="en-US" sz="2800" i="1" dirty="0">
                <a:effectLst/>
              </a:rPr>
              <a:t>principles</a:t>
            </a:r>
            <a:endParaRPr lang="en-US" sz="2800" dirty="0">
              <a:effectLst/>
            </a:endParaRPr>
          </a:p>
          <a:p>
            <a:pPr lvl="1">
              <a:spcBef>
                <a:spcPts val="0"/>
              </a:spcBef>
              <a:spcAft>
                <a:spcPts val="0"/>
              </a:spcAft>
            </a:pPr>
            <a:r>
              <a:rPr lang="en-US" sz="2800" dirty="0">
                <a:effectLst/>
              </a:rPr>
              <a:t>(</a:t>
            </a:r>
            <a:r>
              <a:rPr lang="en-US" sz="2800" dirty="0" err="1">
                <a:effectLst/>
              </a:rPr>
              <a:t>i</a:t>
            </a:r>
            <a:r>
              <a:rPr lang="en-US" sz="2800" dirty="0">
                <a:effectLst/>
              </a:rPr>
              <a:t>) </a:t>
            </a:r>
            <a:r>
              <a:rPr lang="en-US" sz="2800" i="1" dirty="0">
                <a:effectLst/>
              </a:rPr>
              <a:t>(dis)approval of </a:t>
            </a:r>
            <a:r>
              <a:rPr lang="en-US" sz="2800" i="1" dirty="0">
                <a:solidFill>
                  <a:srgbClr val="C00000"/>
                </a:solidFill>
                <a:effectLst/>
              </a:rPr>
              <a:t>speaker</a:t>
            </a:r>
            <a:r>
              <a:rPr lang="en-US" sz="2800" i="1" dirty="0">
                <a:effectLst/>
              </a:rPr>
              <a:t>					</a:t>
            </a:r>
            <a:r>
              <a:rPr lang="en-US" sz="2800" dirty="0">
                <a:effectLst/>
              </a:rPr>
              <a:t>(j) </a:t>
            </a:r>
            <a:r>
              <a:rPr lang="en-US" sz="2800" i="1" dirty="0">
                <a:effectLst/>
              </a:rPr>
              <a:t>(dis)approval of </a:t>
            </a:r>
            <a:r>
              <a:rPr lang="en-US" sz="2800" i="1" dirty="0">
                <a:solidFill>
                  <a:srgbClr val="C00000"/>
                </a:solidFill>
                <a:effectLst/>
              </a:rPr>
              <a:t>another</a:t>
            </a:r>
            <a:endParaRPr lang="en-US" sz="2800" dirty="0">
              <a:solidFill>
                <a:srgbClr val="C00000"/>
              </a:solidFill>
              <a:effectLst/>
            </a:endParaRPr>
          </a:p>
          <a:p>
            <a:pPr lvl="1">
              <a:spcBef>
                <a:spcPts val="0"/>
              </a:spcBef>
              <a:spcAft>
                <a:spcPts val="0"/>
              </a:spcAft>
            </a:pPr>
            <a:r>
              <a:rPr lang="en-US" sz="2800" dirty="0">
                <a:effectLst/>
              </a:rPr>
              <a:t>(k) </a:t>
            </a:r>
            <a:r>
              <a:rPr lang="en-US" sz="2800" i="1" dirty="0">
                <a:effectLst/>
              </a:rPr>
              <a:t>laws/rules/standards						</a:t>
            </a:r>
            <a:r>
              <a:rPr lang="en-US" sz="2800" dirty="0">
                <a:effectLst/>
              </a:rPr>
              <a:t>(l) </a:t>
            </a:r>
            <a:r>
              <a:rPr lang="en-US" sz="2800" i="1" dirty="0">
                <a:effectLst/>
              </a:rPr>
              <a:t>obedience/ punishment</a:t>
            </a:r>
            <a:endParaRPr lang="en-US" sz="2800" dirty="0"/>
          </a:p>
        </p:txBody>
      </p:sp>
      <p:sp>
        <p:nvSpPr>
          <p:cNvPr id="6" name="Rectangle 5">
            <a:extLst>
              <a:ext uri="{FF2B5EF4-FFF2-40B4-BE49-F238E27FC236}">
                <a16:creationId xmlns:a16="http://schemas.microsoft.com/office/drawing/2014/main" id="{4CC4D123-47A5-4899-9CE8-672300400B84}"/>
              </a:ext>
            </a:extLst>
          </p:cNvPr>
          <p:cNvSpPr/>
          <p:nvPr/>
        </p:nvSpPr>
        <p:spPr>
          <a:xfrm>
            <a:off x="3518926" y="859303"/>
            <a:ext cx="5143500" cy="646331"/>
          </a:xfrm>
          <a:prstGeom prst="rect">
            <a:avLst/>
          </a:prstGeom>
        </p:spPr>
        <p:txBody>
          <a:bodyPr wrap="square">
            <a:spAutoFit/>
          </a:bodyPr>
          <a:lstStyle/>
          <a:p>
            <a:pPr algn="ctr"/>
            <a:r>
              <a:rPr lang="en-US" sz="3600" b="1" dirty="0">
                <a:solidFill>
                  <a:schemeClr val="tx2"/>
                </a:solidFill>
              </a:rPr>
              <a:t>Coding scheme</a:t>
            </a:r>
          </a:p>
        </p:txBody>
      </p:sp>
    </p:spTree>
    <p:extLst>
      <p:ext uri="{BB962C8B-B14F-4D97-AF65-F5344CB8AC3E}">
        <p14:creationId xmlns:p14="http://schemas.microsoft.com/office/powerpoint/2010/main" val="594367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C3F082BC-1A2C-4A4C-B10A-0A2E7BD8B100}"/>
              </a:ext>
            </a:extLst>
          </p:cNvPr>
          <p:cNvSpPr>
            <a:spLocks noGrp="1"/>
          </p:cNvSpPr>
          <p:nvPr>
            <p:ph idx="1"/>
          </p:nvPr>
        </p:nvSpPr>
        <p:spPr>
          <a:xfrm>
            <a:off x="4882244" y="532262"/>
            <a:ext cx="7127786" cy="6146123"/>
          </a:xfrm>
        </p:spPr>
        <p:txBody>
          <a:bodyPr>
            <a:normAutofit/>
          </a:bodyPr>
          <a:lstStyle/>
          <a:p>
            <a:pPr marL="36900" indent="0">
              <a:lnSpc>
                <a:spcPct val="90000"/>
              </a:lnSpc>
              <a:buNone/>
            </a:pPr>
            <a:r>
              <a:rPr lang="en-US" sz="2800" b="1" dirty="0">
                <a:solidFill>
                  <a:schemeClr val="tx1"/>
                </a:solidFill>
                <a:effectLst/>
              </a:rPr>
              <a:t>Motivation:</a:t>
            </a:r>
            <a:r>
              <a:rPr lang="en-US" sz="2800" b="1" i="1" dirty="0">
                <a:solidFill>
                  <a:schemeClr val="tx1"/>
                </a:solidFill>
                <a:effectLst/>
              </a:rPr>
              <a:t> </a:t>
            </a:r>
            <a:r>
              <a:rPr lang="en-US" sz="2800" dirty="0">
                <a:effectLst/>
              </a:rPr>
              <a:t>distinguishing between appeals to:</a:t>
            </a:r>
          </a:p>
          <a:p>
            <a:pPr>
              <a:lnSpc>
                <a:spcPct val="90000"/>
              </a:lnSpc>
            </a:pPr>
            <a:r>
              <a:rPr lang="en-US" sz="2800" b="1" dirty="0">
                <a:solidFill>
                  <a:srgbClr val="C00000"/>
                </a:solidFill>
                <a:effectLst/>
              </a:rPr>
              <a:t>internal motivation </a:t>
            </a:r>
            <a:r>
              <a:rPr lang="en-US" sz="2800" dirty="0">
                <a:effectLst/>
              </a:rPr>
              <a:t>(e.g., appeals to   empathy or conscience)</a:t>
            </a:r>
          </a:p>
          <a:p>
            <a:pPr lvl="1">
              <a:lnSpc>
                <a:spcPct val="90000"/>
              </a:lnSpc>
            </a:pPr>
            <a:r>
              <a:rPr lang="en-US" sz="2400" dirty="0">
                <a:effectLst/>
              </a:rPr>
              <a:t>(a) the speaker’s own feelings</a:t>
            </a:r>
          </a:p>
          <a:p>
            <a:pPr lvl="1">
              <a:lnSpc>
                <a:spcPct val="90000"/>
              </a:lnSpc>
            </a:pPr>
            <a:r>
              <a:rPr lang="en-US" sz="2400" dirty="0">
                <a:effectLst/>
              </a:rPr>
              <a:t>(b) the welfare/needs/feelings of others</a:t>
            </a:r>
          </a:p>
          <a:p>
            <a:pPr lvl="1">
              <a:lnSpc>
                <a:spcPct val="90000"/>
              </a:lnSpc>
            </a:pPr>
            <a:r>
              <a:rPr lang="en-US" sz="2400" dirty="0">
                <a:effectLst/>
              </a:rPr>
              <a:t>(c) a principle, such as </a:t>
            </a:r>
            <a:r>
              <a:rPr lang="en-US" sz="2400" i="1" dirty="0">
                <a:effectLst/>
              </a:rPr>
              <a:t>justice</a:t>
            </a:r>
            <a:r>
              <a:rPr lang="en-US" sz="2400" dirty="0">
                <a:effectLst/>
              </a:rPr>
              <a:t>, </a:t>
            </a:r>
            <a:r>
              <a:rPr lang="en-US" sz="2400" i="1" dirty="0">
                <a:effectLst/>
              </a:rPr>
              <a:t>fairness</a:t>
            </a:r>
            <a:r>
              <a:rPr lang="en-US" sz="2400" dirty="0">
                <a:effectLst/>
              </a:rPr>
              <a:t>, or </a:t>
            </a:r>
            <a:r>
              <a:rPr lang="en-US" sz="2400" i="1" dirty="0">
                <a:effectLst/>
              </a:rPr>
              <a:t>kindness</a:t>
            </a:r>
            <a:r>
              <a:rPr lang="en-US" sz="2400" dirty="0">
                <a:effectLst/>
              </a:rPr>
              <a:t>.</a:t>
            </a:r>
          </a:p>
          <a:p>
            <a:pPr>
              <a:lnSpc>
                <a:spcPct val="90000"/>
              </a:lnSpc>
            </a:pPr>
            <a:r>
              <a:rPr lang="en-US" sz="2800" b="1" dirty="0">
                <a:solidFill>
                  <a:srgbClr val="C00000"/>
                </a:solidFill>
                <a:effectLst/>
              </a:rPr>
              <a:t>external motivation </a:t>
            </a:r>
            <a:r>
              <a:rPr lang="en-US" sz="2800" dirty="0">
                <a:effectLst/>
              </a:rPr>
              <a:t>(e.g., appeals to authority or punishment)</a:t>
            </a:r>
          </a:p>
          <a:p>
            <a:pPr lvl="1">
              <a:lnSpc>
                <a:spcPct val="90000"/>
              </a:lnSpc>
            </a:pPr>
            <a:r>
              <a:rPr lang="en-US" sz="2400" dirty="0">
                <a:effectLst/>
              </a:rPr>
              <a:t>(a) the approval/ disapproval of others</a:t>
            </a:r>
          </a:p>
          <a:p>
            <a:pPr lvl="1">
              <a:lnSpc>
                <a:spcPct val="90000"/>
              </a:lnSpc>
            </a:pPr>
            <a:r>
              <a:rPr lang="en-US" sz="2400" dirty="0">
                <a:effectLst/>
              </a:rPr>
              <a:t>(b) laws/rules/standards</a:t>
            </a:r>
          </a:p>
          <a:p>
            <a:pPr lvl="1">
              <a:lnSpc>
                <a:spcPct val="90000"/>
              </a:lnSpc>
            </a:pPr>
            <a:r>
              <a:rPr lang="en-US" sz="2400" dirty="0">
                <a:effectLst/>
              </a:rPr>
              <a:t>(c) obedience or punishment</a:t>
            </a:r>
          </a:p>
          <a:p>
            <a:pPr lvl="1">
              <a:lnSpc>
                <a:spcPct val="90000"/>
              </a:lnSpc>
            </a:pPr>
            <a:r>
              <a:rPr lang="en-US" sz="2400" dirty="0">
                <a:effectLst/>
              </a:rPr>
              <a:t>(d) damage to goods/property.</a:t>
            </a:r>
          </a:p>
          <a:p>
            <a:pPr>
              <a:lnSpc>
                <a:spcPct val="90000"/>
              </a:lnSpc>
            </a:pPr>
            <a:endParaRPr lang="en-US" dirty="0"/>
          </a:p>
        </p:txBody>
      </p:sp>
      <p:sp>
        <p:nvSpPr>
          <p:cNvPr id="6" name="Title 1">
            <a:extLst>
              <a:ext uri="{FF2B5EF4-FFF2-40B4-BE49-F238E27FC236}">
                <a16:creationId xmlns:a16="http://schemas.microsoft.com/office/drawing/2014/main" id="{C6FEEA37-56BD-4ADC-A450-B1CBB9753A18}"/>
              </a:ext>
            </a:extLst>
          </p:cNvPr>
          <p:cNvSpPr txBox="1">
            <a:spLocks/>
          </p:cNvSpPr>
          <p:nvPr/>
        </p:nvSpPr>
        <p:spPr>
          <a:xfrm>
            <a:off x="802185" y="2420484"/>
            <a:ext cx="3413156" cy="2098673"/>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a:effectLst/>
              </a:rPr>
              <a:t>Coding</a:t>
            </a:r>
            <a:r>
              <a:rPr lang="en-US" sz="3600" b="1" i="1">
                <a:effectLst/>
              </a:rPr>
              <a:t> </a:t>
            </a:r>
            <a:r>
              <a:rPr lang="en-US" sz="3600" b="1">
                <a:effectLst/>
              </a:rPr>
              <a:t>scheme</a:t>
            </a:r>
            <a:endParaRPr lang="en-US" sz="3600" b="1" dirty="0"/>
          </a:p>
        </p:txBody>
      </p:sp>
    </p:spTree>
    <p:extLst>
      <p:ext uri="{BB962C8B-B14F-4D97-AF65-F5344CB8AC3E}">
        <p14:creationId xmlns:p14="http://schemas.microsoft.com/office/powerpoint/2010/main" val="3937337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42A68237-17A5-4AAC-B42D-B1D072CDDC43}"/>
              </a:ext>
            </a:extLst>
          </p:cNvPr>
          <p:cNvSpPr>
            <a:spLocks noGrp="1"/>
          </p:cNvSpPr>
          <p:nvPr>
            <p:ph idx="1"/>
          </p:nvPr>
        </p:nvSpPr>
        <p:spPr>
          <a:xfrm>
            <a:off x="4680642" y="545910"/>
            <a:ext cx="7552944" cy="6312088"/>
          </a:xfrm>
        </p:spPr>
        <p:txBody>
          <a:bodyPr>
            <a:normAutofit/>
          </a:bodyPr>
          <a:lstStyle/>
          <a:p>
            <a:pPr marL="36900" indent="0">
              <a:lnSpc>
                <a:spcPct val="120000"/>
              </a:lnSpc>
              <a:spcBef>
                <a:spcPts val="0"/>
              </a:spcBef>
              <a:spcAft>
                <a:spcPts val="0"/>
              </a:spcAft>
              <a:buNone/>
            </a:pPr>
            <a:endParaRPr lang="en-US" b="1" i="1" dirty="0">
              <a:effectLst/>
            </a:endParaRPr>
          </a:p>
          <a:p>
            <a:pPr marL="36900" indent="0">
              <a:lnSpc>
                <a:spcPct val="120000"/>
              </a:lnSpc>
              <a:spcBef>
                <a:spcPts val="0"/>
              </a:spcBef>
              <a:spcAft>
                <a:spcPts val="0"/>
              </a:spcAft>
              <a:buNone/>
            </a:pPr>
            <a:r>
              <a:rPr lang="en-US" sz="2600" b="1" dirty="0">
                <a:solidFill>
                  <a:schemeClr val="tx1"/>
                </a:solidFill>
                <a:effectLst/>
              </a:rPr>
              <a:t>Child role </a:t>
            </a:r>
            <a:r>
              <a:rPr lang="en-US" sz="2600" dirty="0">
                <a:effectLst/>
              </a:rPr>
              <a:t>(passive or active):</a:t>
            </a:r>
          </a:p>
          <a:p>
            <a:pPr marL="36900" indent="0">
              <a:lnSpc>
                <a:spcPct val="120000"/>
              </a:lnSpc>
              <a:spcBef>
                <a:spcPts val="0"/>
              </a:spcBef>
              <a:spcAft>
                <a:spcPts val="0"/>
              </a:spcAft>
              <a:buNone/>
            </a:pPr>
            <a:endParaRPr lang="en-US" i="1" dirty="0">
              <a:effectLst/>
            </a:endParaRPr>
          </a:p>
          <a:p>
            <a:pPr>
              <a:lnSpc>
                <a:spcPct val="120000"/>
              </a:lnSpc>
              <a:spcBef>
                <a:spcPts val="0"/>
              </a:spcBef>
              <a:spcAft>
                <a:spcPts val="0"/>
              </a:spcAft>
            </a:pPr>
            <a:r>
              <a:rPr lang="en-US" sz="2800" dirty="0">
                <a:effectLst/>
              </a:rPr>
              <a:t>To be </a:t>
            </a:r>
            <a:r>
              <a:rPr lang="en-US" sz="2800" b="1" dirty="0">
                <a:solidFill>
                  <a:srgbClr val="FFC000"/>
                </a:solidFill>
                <a:effectLst/>
              </a:rPr>
              <a:t>passive</a:t>
            </a:r>
            <a:r>
              <a:rPr lang="en-US" sz="2800" dirty="0">
                <a:effectLst/>
              </a:rPr>
              <a:t>, the child must</a:t>
            </a:r>
          </a:p>
          <a:p>
            <a:pPr lvl="1">
              <a:spcBef>
                <a:spcPts val="0"/>
              </a:spcBef>
              <a:spcAft>
                <a:spcPts val="0"/>
              </a:spcAft>
            </a:pPr>
            <a:r>
              <a:rPr lang="en-US" sz="2400" dirty="0">
                <a:effectLst/>
              </a:rPr>
              <a:t>use the moral word directly after the adult in a mimicking fashion</a:t>
            </a:r>
          </a:p>
          <a:p>
            <a:pPr lvl="1">
              <a:spcBef>
                <a:spcPts val="0"/>
              </a:spcBef>
              <a:spcAft>
                <a:spcPts val="0"/>
              </a:spcAft>
            </a:pPr>
            <a:r>
              <a:rPr lang="en-US" sz="2400" dirty="0">
                <a:effectLst/>
              </a:rPr>
              <a:t>refer back to the adult in his/her use, or </a:t>
            </a:r>
          </a:p>
          <a:p>
            <a:pPr lvl="1">
              <a:spcBef>
                <a:spcPts val="0"/>
              </a:spcBef>
              <a:spcAft>
                <a:spcPts val="0"/>
              </a:spcAft>
            </a:pPr>
            <a:r>
              <a:rPr lang="en-US" sz="2400" dirty="0">
                <a:effectLst/>
              </a:rPr>
              <a:t>otherwise responded directly to some form of instruction from the adult</a:t>
            </a:r>
          </a:p>
          <a:p>
            <a:pPr>
              <a:lnSpc>
                <a:spcPct val="120000"/>
              </a:lnSpc>
              <a:spcBef>
                <a:spcPts val="0"/>
              </a:spcBef>
              <a:spcAft>
                <a:spcPts val="0"/>
              </a:spcAft>
            </a:pPr>
            <a:endParaRPr lang="en-US" b="1" dirty="0">
              <a:solidFill>
                <a:schemeClr val="tx1"/>
              </a:solidFill>
              <a:effectLst/>
            </a:endParaRPr>
          </a:p>
          <a:p>
            <a:pPr>
              <a:lnSpc>
                <a:spcPct val="120000"/>
              </a:lnSpc>
              <a:spcBef>
                <a:spcPts val="0"/>
              </a:spcBef>
              <a:spcAft>
                <a:spcPts val="0"/>
              </a:spcAft>
            </a:pPr>
            <a:r>
              <a:rPr lang="en-US" sz="2800" b="1" dirty="0">
                <a:solidFill>
                  <a:srgbClr val="FFC000"/>
                </a:solidFill>
                <a:effectLst/>
              </a:rPr>
              <a:t>Active</a:t>
            </a:r>
            <a:r>
              <a:rPr lang="en-US" sz="2800" dirty="0">
                <a:effectLst/>
              </a:rPr>
              <a:t> role was coded when the child exhibited </a:t>
            </a:r>
          </a:p>
          <a:p>
            <a:pPr lvl="1">
              <a:lnSpc>
                <a:spcPct val="120000"/>
              </a:lnSpc>
              <a:spcBef>
                <a:spcPts val="0"/>
              </a:spcBef>
              <a:spcAft>
                <a:spcPts val="0"/>
              </a:spcAft>
            </a:pPr>
            <a:r>
              <a:rPr lang="en-US" sz="2400" dirty="0">
                <a:effectLst/>
              </a:rPr>
              <a:t>creative thinking, reflecting a novel use</a:t>
            </a:r>
          </a:p>
          <a:p>
            <a:pPr lvl="2">
              <a:spcBef>
                <a:spcPts val="0"/>
              </a:spcBef>
              <a:spcAft>
                <a:spcPts val="0"/>
              </a:spcAft>
            </a:pPr>
            <a:r>
              <a:rPr lang="en-US" sz="2000" dirty="0">
                <a:effectLst/>
              </a:rPr>
              <a:t>for instance, in pretend-play or story-telling that involved moral relevance</a:t>
            </a:r>
          </a:p>
          <a:p>
            <a:pPr lvl="1">
              <a:spcBef>
                <a:spcPts val="0"/>
              </a:spcBef>
              <a:spcAft>
                <a:spcPts val="0"/>
              </a:spcAft>
            </a:pPr>
            <a:r>
              <a:rPr lang="en-US" sz="2400" dirty="0">
                <a:effectLst/>
              </a:rPr>
              <a:t>independent reasoning about a moral issue </a:t>
            </a:r>
          </a:p>
        </p:txBody>
      </p:sp>
      <p:sp>
        <p:nvSpPr>
          <p:cNvPr id="6" name="Title 1">
            <a:extLst>
              <a:ext uri="{FF2B5EF4-FFF2-40B4-BE49-F238E27FC236}">
                <a16:creationId xmlns:a16="http://schemas.microsoft.com/office/drawing/2014/main" id="{3873DF5A-13B6-471B-A21C-2228B1FA0163}"/>
              </a:ext>
            </a:extLst>
          </p:cNvPr>
          <p:cNvSpPr txBox="1">
            <a:spLocks/>
          </p:cNvSpPr>
          <p:nvPr/>
        </p:nvSpPr>
        <p:spPr>
          <a:xfrm>
            <a:off x="802185" y="2420484"/>
            <a:ext cx="3413156" cy="2098673"/>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dirty="0">
                <a:effectLst/>
              </a:rPr>
              <a:t>Coding</a:t>
            </a:r>
            <a:r>
              <a:rPr lang="en-US" sz="3600" b="1" i="1" dirty="0">
                <a:effectLst/>
              </a:rPr>
              <a:t> </a:t>
            </a:r>
            <a:r>
              <a:rPr lang="en-US" sz="3600" b="1" dirty="0">
                <a:effectLst/>
              </a:rPr>
              <a:t>scheme</a:t>
            </a:r>
            <a:endParaRPr lang="en-US" sz="3600" b="1" dirty="0"/>
          </a:p>
        </p:txBody>
      </p:sp>
    </p:spTree>
    <p:extLst>
      <p:ext uri="{BB962C8B-B14F-4D97-AF65-F5344CB8AC3E}">
        <p14:creationId xmlns:p14="http://schemas.microsoft.com/office/powerpoint/2010/main" val="2327491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A68237-17A5-4AAC-B42D-B1D072CDDC43}"/>
              </a:ext>
            </a:extLst>
          </p:cNvPr>
          <p:cNvSpPr>
            <a:spLocks noGrp="1"/>
          </p:cNvSpPr>
          <p:nvPr>
            <p:ph idx="1"/>
          </p:nvPr>
        </p:nvSpPr>
        <p:spPr>
          <a:xfrm>
            <a:off x="4680643" y="655092"/>
            <a:ext cx="6863658" cy="6202905"/>
          </a:xfrm>
        </p:spPr>
        <p:txBody>
          <a:bodyPr>
            <a:normAutofit/>
          </a:bodyPr>
          <a:lstStyle/>
          <a:p>
            <a:pPr marL="36900" indent="0">
              <a:lnSpc>
                <a:spcPct val="120000"/>
              </a:lnSpc>
              <a:spcBef>
                <a:spcPts val="0"/>
              </a:spcBef>
              <a:spcAft>
                <a:spcPts val="0"/>
              </a:spcAft>
              <a:buNone/>
            </a:pPr>
            <a:endParaRPr lang="en-US" b="1" i="1" dirty="0">
              <a:effectLst/>
            </a:endParaRPr>
          </a:p>
          <a:p>
            <a:pPr marL="36900" indent="0">
              <a:lnSpc>
                <a:spcPct val="120000"/>
              </a:lnSpc>
              <a:spcBef>
                <a:spcPts val="0"/>
              </a:spcBef>
              <a:spcAft>
                <a:spcPts val="0"/>
              </a:spcAft>
              <a:buNone/>
            </a:pPr>
            <a:r>
              <a:rPr lang="en-US" sz="2600" b="1" dirty="0">
                <a:solidFill>
                  <a:schemeClr val="tx1"/>
                </a:solidFill>
                <a:effectLst/>
              </a:rPr>
              <a:t>Child role </a:t>
            </a:r>
            <a:r>
              <a:rPr lang="en-US" sz="2600" dirty="0">
                <a:effectLst/>
              </a:rPr>
              <a:t>(passive or active):</a:t>
            </a:r>
          </a:p>
          <a:p>
            <a:pPr marL="36900" indent="0">
              <a:lnSpc>
                <a:spcPct val="120000"/>
              </a:lnSpc>
              <a:spcBef>
                <a:spcPts val="0"/>
              </a:spcBef>
              <a:spcAft>
                <a:spcPts val="0"/>
              </a:spcAft>
              <a:buNone/>
            </a:pPr>
            <a:endParaRPr lang="en-US" i="1" dirty="0">
              <a:effectLst/>
            </a:endParaRPr>
          </a:p>
          <a:p>
            <a:pPr>
              <a:lnSpc>
                <a:spcPct val="120000"/>
              </a:lnSpc>
              <a:spcBef>
                <a:spcPts val="0"/>
              </a:spcBef>
              <a:spcAft>
                <a:spcPts val="0"/>
              </a:spcAft>
            </a:pPr>
            <a:r>
              <a:rPr lang="en-US" sz="2800" dirty="0">
                <a:effectLst/>
              </a:rPr>
              <a:t>Instances not clearly active or passive were coded </a:t>
            </a:r>
            <a:r>
              <a:rPr lang="en-US" sz="2800" b="1" dirty="0">
                <a:solidFill>
                  <a:srgbClr val="FFC000"/>
                </a:solidFill>
                <a:effectLst/>
              </a:rPr>
              <a:t>indeterminate</a:t>
            </a:r>
            <a:r>
              <a:rPr lang="en-US" sz="2800" dirty="0">
                <a:effectLst/>
              </a:rPr>
              <a:t>. </a:t>
            </a:r>
          </a:p>
          <a:p>
            <a:pPr lvl="1">
              <a:lnSpc>
                <a:spcPct val="120000"/>
              </a:lnSpc>
              <a:spcBef>
                <a:spcPts val="0"/>
              </a:spcBef>
              <a:spcAft>
                <a:spcPts val="0"/>
              </a:spcAft>
            </a:pPr>
            <a:r>
              <a:rPr lang="en-US" sz="2400" dirty="0">
                <a:effectLst/>
              </a:rPr>
              <a:t>Initial coding resulted in over a third of instances being judged as indeterminate, so these were re-coded </a:t>
            </a:r>
            <a:r>
              <a:rPr lang="en-US" sz="2400" b="1" dirty="0">
                <a:solidFill>
                  <a:schemeClr val="tx1"/>
                </a:solidFill>
                <a:effectLst/>
              </a:rPr>
              <a:t>using larger conversation windows </a:t>
            </a:r>
            <a:r>
              <a:rPr lang="en-US" sz="2400" dirty="0">
                <a:effectLst/>
              </a:rPr>
              <a:t>(including </a:t>
            </a:r>
            <a:r>
              <a:rPr lang="en-US" sz="2400" u="sng" dirty="0">
                <a:effectLst/>
              </a:rPr>
              <a:t>ten</a:t>
            </a:r>
            <a:r>
              <a:rPr lang="en-US" sz="2400" dirty="0">
                <a:effectLst/>
              </a:rPr>
              <a:t> lines above and </a:t>
            </a:r>
            <a:r>
              <a:rPr lang="en-US" sz="2400" u="sng" dirty="0">
                <a:effectLst/>
              </a:rPr>
              <a:t>five</a:t>
            </a:r>
            <a:r>
              <a:rPr lang="en-US" sz="2400" dirty="0">
                <a:effectLst/>
              </a:rPr>
              <a:t> below the target word line), which resulted in 90% active/passive judgments.</a:t>
            </a:r>
            <a:endParaRPr lang="en-US" sz="2400" dirty="0"/>
          </a:p>
          <a:p>
            <a:pPr lvl="1">
              <a:spcBef>
                <a:spcPts val="0"/>
              </a:spcBef>
              <a:spcAft>
                <a:spcPts val="0"/>
              </a:spcAft>
            </a:pPr>
            <a:endParaRPr lang="en-US" sz="2400" dirty="0">
              <a:effectLst/>
            </a:endParaRPr>
          </a:p>
        </p:txBody>
      </p:sp>
      <p:sp>
        <p:nvSpPr>
          <p:cNvPr id="6" name="Title 1">
            <a:extLst>
              <a:ext uri="{FF2B5EF4-FFF2-40B4-BE49-F238E27FC236}">
                <a16:creationId xmlns:a16="http://schemas.microsoft.com/office/drawing/2014/main" id="{237EFF0A-332D-46A2-B2C8-9E2340B71EAF}"/>
              </a:ext>
            </a:extLst>
          </p:cNvPr>
          <p:cNvSpPr txBox="1">
            <a:spLocks/>
          </p:cNvSpPr>
          <p:nvPr/>
        </p:nvSpPr>
        <p:spPr>
          <a:xfrm>
            <a:off x="802185" y="2420484"/>
            <a:ext cx="3413156" cy="2098673"/>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a:effectLst/>
              </a:rPr>
              <a:t>Coding</a:t>
            </a:r>
            <a:r>
              <a:rPr lang="en-US" sz="3600" b="1" i="1">
                <a:effectLst/>
              </a:rPr>
              <a:t> </a:t>
            </a:r>
            <a:r>
              <a:rPr lang="en-US" sz="3600" b="1">
                <a:effectLst/>
              </a:rPr>
              <a:t>scheme</a:t>
            </a:r>
            <a:endParaRPr lang="en-US" sz="3600" b="1" dirty="0"/>
          </a:p>
        </p:txBody>
      </p:sp>
    </p:spTree>
    <p:extLst>
      <p:ext uri="{BB962C8B-B14F-4D97-AF65-F5344CB8AC3E}">
        <p14:creationId xmlns:p14="http://schemas.microsoft.com/office/powerpoint/2010/main" val="680002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72C7FD99-E09B-45F0-8CEB-9985DBDA9BC2}"/>
              </a:ext>
            </a:extLst>
          </p:cNvPr>
          <p:cNvSpPr>
            <a:spLocks noGrp="1"/>
          </p:cNvSpPr>
          <p:nvPr>
            <p:ph idx="1"/>
          </p:nvPr>
        </p:nvSpPr>
        <p:spPr>
          <a:xfrm>
            <a:off x="4680642" y="1050878"/>
            <a:ext cx="7511358" cy="5807120"/>
          </a:xfrm>
        </p:spPr>
        <p:txBody>
          <a:bodyPr>
            <a:normAutofit/>
          </a:bodyPr>
          <a:lstStyle/>
          <a:p>
            <a:pPr marL="36900" indent="0">
              <a:buNone/>
            </a:pPr>
            <a:endParaRPr lang="en-US" sz="3200" b="1" i="1" dirty="0">
              <a:effectLst/>
            </a:endParaRPr>
          </a:p>
          <a:p>
            <a:pPr marL="36900" indent="0">
              <a:buNone/>
            </a:pPr>
            <a:r>
              <a:rPr lang="en-US" sz="3200" b="1" dirty="0">
                <a:solidFill>
                  <a:schemeClr val="tx1"/>
                </a:solidFill>
                <a:effectLst/>
              </a:rPr>
              <a:t>Context of use</a:t>
            </a:r>
            <a:r>
              <a:rPr lang="en-US" sz="3200" dirty="0">
                <a:effectLst/>
              </a:rPr>
              <a:t>:</a:t>
            </a:r>
          </a:p>
          <a:p>
            <a:r>
              <a:rPr lang="en-US" sz="3200" b="1" dirty="0">
                <a:solidFill>
                  <a:srgbClr val="C00000"/>
                </a:solidFill>
                <a:effectLst/>
              </a:rPr>
              <a:t>context-specific</a:t>
            </a:r>
            <a:r>
              <a:rPr lang="en-US" sz="3200" i="1" dirty="0">
                <a:effectLst/>
              </a:rPr>
              <a:t> </a:t>
            </a:r>
            <a:r>
              <a:rPr lang="en-US" dirty="0">
                <a:effectLst/>
              </a:rPr>
              <a:t>(Abe, 3.6: “where I was throwing rocks across the street. I didn’t hit anybody”)</a:t>
            </a:r>
            <a:r>
              <a:rPr lang="en-US" i="1" dirty="0">
                <a:effectLst/>
              </a:rPr>
              <a:t> </a:t>
            </a:r>
          </a:p>
          <a:p>
            <a:pPr lvl="1"/>
            <a:r>
              <a:rPr lang="en-US" sz="2800" i="1" dirty="0">
                <a:solidFill>
                  <a:schemeClr val="tx1"/>
                </a:solidFill>
                <a:effectLst/>
              </a:rPr>
              <a:t>non-generic</a:t>
            </a:r>
            <a:r>
              <a:rPr lang="en-US" sz="2800" dirty="0">
                <a:solidFill>
                  <a:schemeClr val="tx1"/>
                </a:solidFill>
                <a:effectLst/>
              </a:rPr>
              <a:t> </a:t>
            </a:r>
            <a:r>
              <a:rPr lang="en-US" sz="2800" dirty="0">
                <a:effectLst/>
              </a:rPr>
              <a:t>(“my bird flies”) statements</a:t>
            </a:r>
            <a:endParaRPr lang="en-US" sz="2800" i="1" dirty="0">
              <a:effectLst/>
            </a:endParaRPr>
          </a:p>
          <a:p>
            <a:r>
              <a:rPr lang="en-US" sz="3200" b="1" dirty="0">
                <a:solidFill>
                  <a:srgbClr val="C00000"/>
                </a:solidFill>
                <a:effectLst/>
              </a:rPr>
              <a:t>context-general</a:t>
            </a:r>
            <a:r>
              <a:rPr lang="en-US" sz="3200" i="1" dirty="0">
                <a:effectLst/>
              </a:rPr>
              <a:t> </a:t>
            </a:r>
            <a:r>
              <a:rPr lang="en-US" dirty="0">
                <a:effectLst/>
              </a:rPr>
              <a:t>(Sarah, 4.11: “oh Betty’s always bad”)</a:t>
            </a:r>
            <a:endParaRPr lang="en-US" sz="3200" dirty="0">
              <a:effectLst/>
            </a:endParaRPr>
          </a:p>
          <a:p>
            <a:pPr lvl="1"/>
            <a:r>
              <a:rPr lang="en-US" sz="2800" i="1" dirty="0">
                <a:solidFill>
                  <a:schemeClr val="tx1"/>
                </a:solidFill>
                <a:effectLst/>
              </a:rPr>
              <a:t>generic</a:t>
            </a:r>
            <a:r>
              <a:rPr lang="en-US" sz="2800" dirty="0">
                <a:effectLst/>
              </a:rPr>
              <a:t> (“birds fly”) statements</a:t>
            </a:r>
          </a:p>
          <a:p>
            <a:endParaRPr lang="en-US" dirty="0"/>
          </a:p>
        </p:txBody>
      </p:sp>
      <p:sp>
        <p:nvSpPr>
          <p:cNvPr id="6" name="Title 1">
            <a:extLst>
              <a:ext uri="{FF2B5EF4-FFF2-40B4-BE49-F238E27FC236}">
                <a16:creationId xmlns:a16="http://schemas.microsoft.com/office/drawing/2014/main" id="{B91961D9-97C5-4643-BAC5-02F742CDB842}"/>
              </a:ext>
            </a:extLst>
          </p:cNvPr>
          <p:cNvSpPr txBox="1">
            <a:spLocks/>
          </p:cNvSpPr>
          <p:nvPr/>
        </p:nvSpPr>
        <p:spPr>
          <a:xfrm>
            <a:off x="802185" y="2420484"/>
            <a:ext cx="3413156" cy="2098673"/>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a:effectLst/>
              </a:rPr>
              <a:t>Coding</a:t>
            </a:r>
            <a:r>
              <a:rPr lang="en-US" sz="3600" b="1" i="1">
                <a:effectLst/>
              </a:rPr>
              <a:t> </a:t>
            </a:r>
            <a:r>
              <a:rPr lang="en-US" sz="3600" b="1">
                <a:effectLst/>
              </a:rPr>
              <a:t>scheme</a:t>
            </a:r>
            <a:endParaRPr lang="en-US" sz="3600" b="1" dirty="0"/>
          </a:p>
        </p:txBody>
      </p:sp>
      <p:sp>
        <p:nvSpPr>
          <p:cNvPr id="7" name="TextBox 6">
            <a:extLst>
              <a:ext uri="{FF2B5EF4-FFF2-40B4-BE49-F238E27FC236}">
                <a16:creationId xmlns:a16="http://schemas.microsoft.com/office/drawing/2014/main" id="{8DAC231D-CE92-417B-AB4C-9E06BD74F6BF}"/>
              </a:ext>
            </a:extLst>
          </p:cNvPr>
          <p:cNvSpPr txBox="1"/>
          <p:nvPr/>
        </p:nvSpPr>
        <p:spPr>
          <a:xfrm>
            <a:off x="8329388" y="5651696"/>
            <a:ext cx="3655783" cy="1015663"/>
          </a:xfrm>
          <a:prstGeom prst="rect">
            <a:avLst/>
          </a:prstGeom>
          <a:solidFill>
            <a:schemeClr val="bg2">
              <a:lumMod val="10000"/>
              <a:lumOff val="90000"/>
              <a:alpha val="50000"/>
            </a:schemeClr>
          </a:solidFill>
          <a:ln w="28575">
            <a:solidFill>
              <a:srgbClr val="FFC000"/>
            </a:solidFill>
          </a:ln>
        </p:spPr>
        <p:txBody>
          <a:bodyPr wrap="square" rtlCol="0">
            <a:spAutoFit/>
          </a:bodyPr>
          <a:lstStyle/>
          <a:p>
            <a:r>
              <a:rPr lang="en-US" sz="2000" dirty="0">
                <a:solidFill>
                  <a:srgbClr val="C00000"/>
                </a:solidFill>
              </a:rPr>
              <a:t>25% of conversation windows coded by two coders, reliability Cohen’s </a:t>
            </a:r>
            <a:r>
              <a:rPr lang="el-GR" sz="2000" dirty="0">
                <a:solidFill>
                  <a:srgbClr val="C00000"/>
                </a:solidFill>
              </a:rPr>
              <a:t>κ</a:t>
            </a:r>
            <a:r>
              <a:rPr lang="en-US" sz="2000" dirty="0">
                <a:solidFill>
                  <a:srgbClr val="C00000"/>
                </a:solidFill>
              </a:rPr>
              <a:t> between </a:t>
            </a:r>
            <a:r>
              <a:rPr lang="el-GR" sz="2000" dirty="0">
                <a:solidFill>
                  <a:srgbClr val="C00000"/>
                </a:solidFill>
              </a:rPr>
              <a:t> =</a:t>
            </a:r>
            <a:r>
              <a:rPr lang="en-US" sz="2000" dirty="0">
                <a:solidFill>
                  <a:srgbClr val="C00000"/>
                </a:solidFill>
              </a:rPr>
              <a:t> .75 - .90</a:t>
            </a:r>
            <a:endParaRPr lang="el-GR" sz="2000" dirty="0">
              <a:solidFill>
                <a:srgbClr val="C00000"/>
              </a:solidFill>
            </a:endParaRPr>
          </a:p>
        </p:txBody>
      </p:sp>
    </p:spTree>
    <p:extLst>
      <p:ext uri="{BB962C8B-B14F-4D97-AF65-F5344CB8AC3E}">
        <p14:creationId xmlns:p14="http://schemas.microsoft.com/office/powerpoint/2010/main" val="392458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2A51-2126-445E-AACD-1BC6FF6F17DC}"/>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CD30B1D7-DFC7-4775-B12F-0532CEA7AFBD}"/>
              </a:ext>
            </a:extLst>
          </p:cNvPr>
          <p:cNvPicPr>
            <a:picLocks noGrp="1" noChangeAspect="1"/>
          </p:cNvPicPr>
          <p:nvPr>
            <p:ph idx="1"/>
          </p:nvPr>
        </p:nvPicPr>
        <p:blipFill>
          <a:blip r:embed="rId2"/>
          <a:stretch>
            <a:fillRect/>
          </a:stretch>
        </p:blipFill>
        <p:spPr>
          <a:xfrm>
            <a:off x="719721" y="609600"/>
            <a:ext cx="10984948" cy="5584372"/>
          </a:xfrm>
          <a:prstGeom prst="rect">
            <a:avLst/>
          </a:prstGeom>
        </p:spPr>
      </p:pic>
      <p:sp>
        <p:nvSpPr>
          <p:cNvPr id="3" name="Rectangle 2">
            <a:extLst>
              <a:ext uri="{FF2B5EF4-FFF2-40B4-BE49-F238E27FC236}">
                <a16:creationId xmlns:a16="http://schemas.microsoft.com/office/drawing/2014/main" id="{D08FA887-F30C-461C-A608-1E2F3D895B57}"/>
              </a:ext>
            </a:extLst>
          </p:cNvPr>
          <p:cNvSpPr/>
          <p:nvPr/>
        </p:nvSpPr>
        <p:spPr>
          <a:xfrm>
            <a:off x="913795" y="3193774"/>
            <a:ext cx="10085509" cy="23522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96366E1-D69D-42BC-9A24-209CD2502BA2}"/>
              </a:ext>
            </a:extLst>
          </p:cNvPr>
          <p:cNvSpPr/>
          <p:nvPr/>
        </p:nvSpPr>
        <p:spPr>
          <a:xfrm>
            <a:off x="4637314" y="3429000"/>
            <a:ext cx="734786" cy="176348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ECC352-28CD-4277-B447-A3E7106CD85F}"/>
              </a:ext>
            </a:extLst>
          </p:cNvPr>
          <p:cNvSpPr/>
          <p:nvPr/>
        </p:nvSpPr>
        <p:spPr>
          <a:xfrm>
            <a:off x="6683828" y="3409359"/>
            <a:ext cx="734786" cy="176348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8451-13B6-4444-90F2-AFC9F7BA7CA7}"/>
              </a:ext>
            </a:extLst>
          </p:cNvPr>
          <p:cNvSpPr>
            <a:spLocks noGrp="1"/>
          </p:cNvSpPr>
          <p:nvPr>
            <p:ph type="title"/>
          </p:nvPr>
        </p:nvSpPr>
        <p:spPr>
          <a:xfrm>
            <a:off x="799495" y="2943775"/>
            <a:ext cx="3078749" cy="615854"/>
          </a:xfrm>
        </p:spPr>
        <p:txBody>
          <a:bodyPr anchor="b">
            <a:noAutofit/>
          </a:bodyPr>
          <a:lstStyle/>
          <a:p>
            <a:r>
              <a:rPr lang="en-US" b="1" dirty="0"/>
              <a:t>Results</a:t>
            </a:r>
          </a:p>
        </p:txBody>
      </p:sp>
      <p:sp>
        <p:nvSpPr>
          <p:cNvPr id="14" name="Rectangle 13">
            <a:extLst>
              <a:ext uri="{FF2B5EF4-FFF2-40B4-BE49-F238E27FC236}">
                <a16:creationId xmlns:a16="http://schemas.microsoft.com/office/drawing/2014/main" id="{F55AA229-0B4E-4809-8BE3-C36D5ACEF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4AEFD87-CBAA-4A17-BC95-AEDD36DF1F25}"/>
              </a:ext>
            </a:extLst>
          </p:cNvPr>
          <p:cNvPicPr>
            <a:picLocks noChangeAspect="1"/>
          </p:cNvPicPr>
          <p:nvPr/>
        </p:nvPicPr>
        <p:blipFill>
          <a:blip r:embed="rId3"/>
          <a:stretch>
            <a:fillRect/>
          </a:stretch>
        </p:blipFill>
        <p:spPr>
          <a:xfrm>
            <a:off x="4856302" y="2220686"/>
            <a:ext cx="6165484" cy="2073728"/>
          </a:xfrm>
          <a:prstGeom prst="rect">
            <a:avLst/>
          </a:prstGeom>
        </p:spPr>
      </p:pic>
      <p:sp>
        <p:nvSpPr>
          <p:cNvPr id="5" name="Rectangle 4">
            <a:extLst>
              <a:ext uri="{FF2B5EF4-FFF2-40B4-BE49-F238E27FC236}">
                <a16:creationId xmlns:a16="http://schemas.microsoft.com/office/drawing/2014/main" id="{42C6E2A1-94E7-49CF-82BC-F2DC5812B701}"/>
              </a:ext>
            </a:extLst>
          </p:cNvPr>
          <p:cNvSpPr/>
          <p:nvPr/>
        </p:nvSpPr>
        <p:spPr>
          <a:xfrm>
            <a:off x="6583680" y="2194560"/>
            <a:ext cx="581025" cy="22560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49089D-9DBC-480B-A4C8-8247266009DB}"/>
              </a:ext>
            </a:extLst>
          </p:cNvPr>
          <p:cNvSpPr/>
          <p:nvPr/>
        </p:nvSpPr>
        <p:spPr>
          <a:xfrm>
            <a:off x="9098280" y="2194560"/>
            <a:ext cx="581025" cy="22560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1FA6C8-BF82-42A2-8C6D-BB1C0161A9CB}"/>
              </a:ext>
            </a:extLst>
          </p:cNvPr>
          <p:cNvSpPr/>
          <p:nvPr/>
        </p:nvSpPr>
        <p:spPr>
          <a:xfrm>
            <a:off x="7818120" y="2194560"/>
            <a:ext cx="581025" cy="225606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9FD25E-112A-4511-A325-9825C8E47D6C}"/>
              </a:ext>
            </a:extLst>
          </p:cNvPr>
          <p:cNvSpPr/>
          <p:nvPr/>
        </p:nvSpPr>
        <p:spPr>
          <a:xfrm>
            <a:off x="10332720" y="2194560"/>
            <a:ext cx="581025" cy="225606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8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B37B5-46A5-4F69-9542-67B9635C9D87}"/>
              </a:ext>
            </a:extLst>
          </p:cNvPr>
          <p:cNvSpPr>
            <a:spLocks noGrp="1"/>
          </p:cNvSpPr>
          <p:nvPr>
            <p:ph type="title"/>
          </p:nvPr>
        </p:nvSpPr>
        <p:spPr>
          <a:xfrm>
            <a:off x="538843" y="2870790"/>
            <a:ext cx="3854849" cy="1264481"/>
          </a:xfrm>
        </p:spPr>
        <p:txBody>
          <a:bodyPr anchor="b">
            <a:normAutofit fontScale="90000"/>
          </a:bodyPr>
          <a:lstStyle/>
          <a:p>
            <a:r>
              <a:rPr lang="en-US" sz="5400" b="1" dirty="0">
                <a:latin typeface="Algerian" panose="04020705040A02060702" pitchFamily="82" charset="0"/>
              </a:rPr>
              <a:t>Study 1</a:t>
            </a:r>
            <a:br>
              <a:rPr lang="en-US" sz="5400" b="1" dirty="0">
                <a:latin typeface="Algerian" panose="04020705040A02060702" pitchFamily="82" charset="0"/>
              </a:rPr>
            </a:br>
            <a:r>
              <a:rPr lang="en-US" sz="2700" dirty="0">
                <a:latin typeface="Algerian" panose="04020705040A02060702" pitchFamily="82" charset="0"/>
              </a:rPr>
              <a:t>(2008)</a:t>
            </a:r>
            <a:endParaRPr lang="en-US" sz="5400" dirty="0">
              <a:latin typeface="Algerian" panose="04020705040A02060702" pitchFamily="82" charset="0"/>
            </a:endParaRPr>
          </a:p>
        </p:txBody>
      </p:sp>
      <p:sp>
        <p:nvSpPr>
          <p:cNvPr id="18" name="Rectangle 15">
            <a:extLst>
              <a:ext uri="{FF2B5EF4-FFF2-40B4-BE49-F238E27FC236}">
                <a16:creationId xmlns:a16="http://schemas.microsoft.com/office/drawing/2014/main" id="{F55AA229-0B4E-4809-8BE3-C36D5ACEF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C5D4BD1-DF23-466E-B349-B7D2E79E1DC9}"/>
              </a:ext>
            </a:extLst>
          </p:cNvPr>
          <p:cNvPicPr>
            <a:picLocks noChangeAspect="1"/>
          </p:cNvPicPr>
          <p:nvPr/>
        </p:nvPicPr>
        <p:blipFill>
          <a:blip r:embed="rId3"/>
          <a:stretch>
            <a:fillRect/>
          </a:stretch>
        </p:blipFill>
        <p:spPr>
          <a:xfrm>
            <a:off x="5120640" y="1929863"/>
            <a:ext cx="5676236" cy="2852308"/>
          </a:xfrm>
          <a:prstGeom prst="rect">
            <a:avLst/>
          </a:prstGeom>
          <a:ln w="28575">
            <a:solidFill>
              <a:srgbClr val="C00000"/>
            </a:solidFill>
          </a:ln>
        </p:spPr>
      </p:pic>
    </p:spTree>
    <p:extLst>
      <p:ext uri="{BB962C8B-B14F-4D97-AF65-F5344CB8AC3E}">
        <p14:creationId xmlns:p14="http://schemas.microsoft.com/office/powerpoint/2010/main" val="1055811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5AA229-0B4E-4809-8BE3-C36D5ACEF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8E352F7-B32B-4B6F-83F8-88A0D07714B5}"/>
              </a:ext>
            </a:extLst>
          </p:cNvPr>
          <p:cNvPicPr>
            <a:picLocks noChangeAspect="1"/>
          </p:cNvPicPr>
          <p:nvPr/>
        </p:nvPicPr>
        <p:blipFill>
          <a:blip r:embed="rId3"/>
          <a:stretch>
            <a:fillRect/>
          </a:stretch>
        </p:blipFill>
        <p:spPr>
          <a:xfrm>
            <a:off x="4812631" y="2068861"/>
            <a:ext cx="6228054" cy="2720278"/>
          </a:xfrm>
          <a:prstGeom prst="rect">
            <a:avLst/>
          </a:prstGeom>
        </p:spPr>
      </p:pic>
      <p:sp>
        <p:nvSpPr>
          <p:cNvPr id="9" name="Title 1">
            <a:extLst>
              <a:ext uri="{FF2B5EF4-FFF2-40B4-BE49-F238E27FC236}">
                <a16:creationId xmlns:a16="http://schemas.microsoft.com/office/drawing/2014/main" id="{817E8010-01DB-4492-8968-475FD7588A88}"/>
              </a:ext>
            </a:extLst>
          </p:cNvPr>
          <p:cNvSpPr txBox="1">
            <a:spLocks/>
          </p:cNvSpPr>
          <p:nvPr/>
        </p:nvSpPr>
        <p:spPr>
          <a:xfrm>
            <a:off x="799495" y="2943775"/>
            <a:ext cx="3078749" cy="615854"/>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Results</a:t>
            </a:r>
          </a:p>
        </p:txBody>
      </p:sp>
      <p:sp>
        <p:nvSpPr>
          <p:cNvPr id="10" name="Rectangle 9">
            <a:extLst>
              <a:ext uri="{FF2B5EF4-FFF2-40B4-BE49-F238E27FC236}">
                <a16:creationId xmlns:a16="http://schemas.microsoft.com/office/drawing/2014/main" id="{02F1734D-E48F-45BD-A7D2-5FE93F3A6362}"/>
              </a:ext>
            </a:extLst>
          </p:cNvPr>
          <p:cNvSpPr/>
          <p:nvPr/>
        </p:nvSpPr>
        <p:spPr>
          <a:xfrm>
            <a:off x="6871063" y="2123669"/>
            <a:ext cx="581025" cy="272027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52BFC5-6E25-4E56-B5CA-F63472A4E72D}"/>
              </a:ext>
            </a:extLst>
          </p:cNvPr>
          <p:cNvSpPr/>
          <p:nvPr/>
        </p:nvSpPr>
        <p:spPr>
          <a:xfrm>
            <a:off x="9220007" y="2123668"/>
            <a:ext cx="581025" cy="272027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DF303F-0FDC-49AD-889F-FEAEB6AFFC39}"/>
              </a:ext>
            </a:extLst>
          </p:cNvPr>
          <p:cNvSpPr/>
          <p:nvPr/>
        </p:nvSpPr>
        <p:spPr>
          <a:xfrm>
            <a:off x="7995107" y="2123669"/>
            <a:ext cx="581025" cy="272027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4" name="Rectangle 13">
            <a:extLst>
              <a:ext uri="{FF2B5EF4-FFF2-40B4-BE49-F238E27FC236}">
                <a16:creationId xmlns:a16="http://schemas.microsoft.com/office/drawing/2014/main" id="{59E982CF-7FD1-4DFE-A833-08B3D0323CC1}"/>
              </a:ext>
            </a:extLst>
          </p:cNvPr>
          <p:cNvSpPr/>
          <p:nvPr/>
        </p:nvSpPr>
        <p:spPr>
          <a:xfrm>
            <a:off x="10344051" y="2123668"/>
            <a:ext cx="581025" cy="272027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09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5AA229-0B4E-4809-8BE3-C36D5ACEF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6F9BE94-73AC-4B6A-9076-C4C201768617}"/>
              </a:ext>
            </a:extLst>
          </p:cNvPr>
          <p:cNvPicPr>
            <a:picLocks noChangeAspect="1"/>
          </p:cNvPicPr>
          <p:nvPr/>
        </p:nvPicPr>
        <p:blipFill>
          <a:blip r:embed="rId3"/>
          <a:stretch>
            <a:fillRect/>
          </a:stretch>
        </p:blipFill>
        <p:spPr>
          <a:xfrm>
            <a:off x="5120640" y="2386583"/>
            <a:ext cx="5676236" cy="1938867"/>
          </a:xfrm>
          <a:prstGeom prst="rect">
            <a:avLst/>
          </a:prstGeom>
        </p:spPr>
      </p:pic>
      <p:sp>
        <p:nvSpPr>
          <p:cNvPr id="6" name="Title 1">
            <a:extLst>
              <a:ext uri="{FF2B5EF4-FFF2-40B4-BE49-F238E27FC236}">
                <a16:creationId xmlns:a16="http://schemas.microsoft.com/office/drawing/2014/main" id="{27BB8E53-F54D-44EF-A65C-EACF0209E488}"/>
              </a:ext>
            </a:extLst>
          </p:cNvPr>
          <p:cNvSpPr txBox="1">
            <a:spLocks/>
          </p:cNvSpPr>
          <p:nvPr/>
        </p:nvSpPr>
        <p:spPr>
          <a:xfrm>
            <a:off x="799495" y="2943775"/>
            <a:ext cx="3078749" cy="615854"/>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Results</a:t>
            </a:r>
          </a:p>
        </p:txBody>
      </p:sp>
    </p:spTree>
    <p:extLst>
      <p:ext uri="{BB962C8B-B14F-4D97-AF65-F5344CB8AC3E}">
        <p14:creationId xmlns:p14="http://schemas.microsoft.com/office/powerpoint/2010/main" val="2070843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5AA229-0B4E-4809-8BE3-C36D5ACEF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51884CE-A720-4588-813C-36B78C4D29B1}"/>
              </a:ext>
            </a:extLst>
          </p:cNvPr>
          <p:cNvPicPr>
            <a:picLocks noChangeAspect="1"/>
          </p:cNvPicPr>
          <p:nvPr/>
        </p:nvPicPr>
        <p:blipFill>
          <a:blip r:embed="rId3"/>
          <a:stretch>
            <a:fillRect/>
          </a:stretch>
        </p:blipFill>
        <p:spPr>
          <a:xfrm>
            <a:off x="5120640" y="1761085"/>
            <a:ext cx="5676236" cy="3189863"/>
          </a:xfrm>
          <a:prstGeom prst="rect">
            <a:avLst/>
          </a:prstGeom>
        </p:spPr>
      </p:pic>
      <p:sp>
        <p:nvSpPr>
          <p:cNvPr id="4" name="Rectangle 3">
            <a:extLst>
              <a:ext uri="{FF2B5EF4-FFF2-40B4-BE49-F238E27FC236}">
                <a16:creationId xmlns:a16="http://schemas.microsoft.com/office/drawing/2014/main" id="{477D5F4C-AA93-46CC-8272-6894B49EB261}"/>
              </a:ext>
            </a:extLst>
          </p:cNvPr>
          <p:cNvSpPr/>
          <p:nvPr/>
        </p:nvSpPr>
        <p:spPr>
          <a:xfrm>
            <a:off x="7478972" y="1309263"/>
            <a:ext cx="4373334" cy="1938992"/>
          </a:xfrm>
          <a:prstGeom prst="rect">
            <a:avLst/>
          </a:prstGeom>
          <a:solidFill>
            <a:schemeClr val="accent6">
              <a:lumMod val="60000"/>
              <a:lumOff val="40000"/>
            </a:schemeClr>
          </a:solidFill>
          <a:ln w="19050">
            <a:solidFill>
              <a:srgbClr val="FFC000"/>
            </a:solidFill>
          </a:ln>
        </p:spPr>
        <p:txBody>
          <a:bodyPr wrap="square">
            <a:spAutoFit/>
          </a:bodyPr>
          <a:lstStyle/>
          <a:p>
            <a:r>
              <a:rPr lang="en-US" sz="2000" dirty="0">
                <a:solidFill>
                  <a:schemeClr val="accent1">
                    <a:lumMod val="50000"/>
                  </a:schemeClr>
                </a:solidFill>
                <a:latin typeface="Californian FB" panose="0207040306080B030204" pitchFamily="18" charset="0"/>
              </a:rPr>
              <a:t>Perhaps a function of the so-called </a:t>
            </a:r>
            <a:r>
              <a:rPr lang="en-US" sz="2000" b="1" dirty="0">
                <a:solidFill>
                  <a:schemeClr val="accent1">
                    <a:lumMod val="50000"/>
                  </a:schemeClr>
                </a:solidFill>
                <a:latin typeface="Californian FB" panose="0207040306080B030204" pitchFamily="18" charset="0"/>
              </a:rPr>
              <a:t>“terrible twos” </a:t>
            </a:r>
            <a:r>
              <a:rPr lang="en-US" sz="2000" dirty="0">
                <a:solidFill>
                  <a:schemeClr val="accent1">
                    <a:lumMod val="50000"/>
                  </a:schemeClr>
                </a:solidFill>
                <a:latin typeface="Californian FB" panose="0207040306080B030204" pitchFamily="18" charset="0"/>
              </a:rPr>
              <a:t>in which the child’s increasing autonomy, mobility, and active participation in family activities brings on sudden bursts of self-assertion and parent-child conflict.</a:t>
            </a:r>
          </a:p>
        </p:txBody>
      </p:sp>
      <p:sp>
        <p:nvSpPr>
          <p:cNvPr id="9" name="Title 1">
            <a:extLst>
              <a:ext uri="{FF2B5EF4-FFF2-40B4-BE49-F238E27FC236}">
                <a16:creationId xmlns:a16="http://schemas.microsoft.com/office/drawing/2014/main" id="{95CFAD6F-BD48-4DDF-8896-2E21FA30675A}"/>
              </a:ext>
            </a:extLst>
          </p:cNvPr>
          <p:cNvSpPr txBox="1">
            <a:spLocks/>
          </p:cNvSpPr>
          <p:nvPr/>
        </p:nvSpPr>
        <p:spPr>
          <a:xfrm>
            <a:off x="799495" y="2943775"/>
            <a:ext cx="3078749" cy="615854"/>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Results</a:t>
            </a:r>
          </a:p>
        </p:txBody>
      </p:sp>
    </p:spTree>
    <p:extLst>
      <p:ext uri="{BB962C8B-B14F-4D97-AF65-F5344CB8AC3E}">
        <p14:creationId xmlns:p14="http://schemas.microsoft.com/office/powerpoint/2010/main" val="169020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D43583-5D2F-4D6B-935F-0B9F7FF60662}"/>
              </a:ext>
            </a:extLst>
          </p:cNvPr>
          <p:cNvSpPr>
            <a:spLocks noGrp="1"/>
          </p:cNvSpPr>
          <p:nvPr>
            <p:ph type="title"/>
          </p:nvPr>
        </p:nvSpPr>
        <p:spPr>
          <a:xfrm>
            <a:off x="633743" y="3111689"/>
            <a:ext cx="3413156" cy="2415983"/>
          </a:xfrm>
        </p:spPr>
        <p:txBody>
          <a:bodyPr anchor="t">
            <a:normAutofit/>
          </a:bodyPr>
          <a:lstStyle/>
          <a:p>
            <a:pPr algn="l"/>
            <a:r>
              <a:rPr lang="en-US" sz="3600" b="1" dirty="0"/>
              <a:t>Similarities</a:t>
            </a:r>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5C178F03-12EF-415C-B9D7-E7860572B94F}"/>
              </a:ext>
            </a:extLst>
          </p:cNvPr>
          <p:cNvSpPr>
            <a:spLocks noGrp="1"/>
          </p:cNvSpPr>
          <p:nvPr>
            <p:ph idx="1"/>
          </p:nvPr>
        </p:nvSpPr>
        <p:spPr>
          <a:xfrm>
            <a:off x="4981074" y="655093"/>
            <a:ext cx="6930189" cy="5721644"/>
          </a:xfrm>
        </p:spPr>
        <p:txBody>
          <a:bodyPr>
            <a:normAutofit fontScale="92500" lnSpcReduction="10000"/>
          </a:bodyPr>
          <a:lstStyle/>
          <a:p>
            <a:pPr>
              <a:lnSpc>
                <a:spcPct val="110000"/>
              </a:lnSpc>
              <a:spcBef>
                <a:spcPts val="0"/>
              </a:spcBef>
              <a:spcAft>
                <a:spcPts val="0"/>
              </a:spcAft>
            </a:pPr>
            <a:r>
              <a:rPr lang="en-US" sz="2800" dirty="0">
                <a:effectLst/>
              </a:rPr>
              <a:t>Both Abe and Sarah were</a:t>
            </a:r>
          </a:p>
          <a:p>
            <a:pPr lvl="1">
              <a:lnSpc>
                <a:spcPct val="110000"/>
              </a:lnSpc>
              <a:spcBef>
                <a:spcPts val="0"/>
              </a:spcBef>
              <a:spcAft>
                <a:spcPts val="0"/>
              </a:spcAft>
            </a:pPr>
            <a:r>
              <a:rPr lang="en-US" sz="2400" b="1" dirty="0">
                <a:solidFill>
                  <a:schemeClr val="tx1"/>
                </a:solidFill>
                <a:effectLst/>
              </a:rPr>
              <a:t>active</a:t>
            </a:r>
            <a:r>
              <a:rPr lang="en-US" sz="2400" dirty="0">
                <a:effectLst/>
              </a:rPr>
              <a:t> in discussion of moral issues with adults</a:t>
            </a:r>
          </a:p>
          <a:p>
            <a:pPr lvl="1">
              <a:lnSpc>
                <a:spcPct val="110000"/>
              </a:lnSpc>
              <a:spcBef>
                <a:spcPts val="0"/>
              </a:spcBef>
              <a:spcAft>
                <a:spcPts val="0"/>
              </a:spcAft>
            </a:pPr>
            <a:r>
              <a:rPr lang="en-US" sz="2400" b="1" dirty="0">
                <a:solidFill>
                  <a:schemeClr val="tx1"/>
                </a:solidFill>
                <a:effectLst/>
              </a:rPr>
              <a:t>sensitive</a:t>
            </a:r>
            <a:r>
              <a:rPr lang="en-US" sz="2400" dirty="0">
                <a:effectLst/>
              </a:rPr>
              <a:t> to numerous considerations that appear to be crucial to the development of moral understanding</a:t>
            </a:r>
          </a:p>
          <a:p>
            <a:pPr marL="450000" lvl="1" indent="0">
              <a:lnSpc>
                <a:spcPct val="110000"/>
              </a:lnSpc>
              <a:spcBef>
                <a:spcPts val="0"/>
              </a:spcBef>
              <a:spcAft>
                <a:spcPts val="0"/>
              </a:spcAft>
              <a:buNone/>
            </a:pPr>
            <a:endParaRPr lang="en-US" sz="2400" dirty="0">
              <a:effectLst/>
            </a:endParaRPr>
          </a:p>
          <a:p>
            <a:pPr>
              <a:lnSpc>
                <a:spcPct val="110000"/>
              </a:lnSpc>
              <a:spcBef>
                <a:spcPts val="0"/>
              </a:spcBef>
              <a:spcAft>
                <a:spcPts val="0"/>
              </a:spcAft>
            </a:pPr>
            <a:r>
              <a:rPr lang="en-US" sz="2800" dirty="0">
                <a:effectLst/>
              </a:rPr>
              <a:t>They both demonstrated sensitivity to the fact that:</a:t>
            </a:r>
          </a:p>
          <a:p>
            <a:pPr lvl="1">
              <a:lnSpc>
                <a:spcPct val="110000"/>
              </a:lnSpc>
              <a:spcBef>
                <a:spcPts val="0"/>
              </a:spcBef>
              <a:spcAft>
                <a:spcPts val="0"/>
              </a:spcAft>
            </a:pPr>
            <a:r>
              <a:rPr lang="en-US" sz="2400" dirty="0">
                <a:effectLst/>
              </a:rPr>
              <a:t> certain behaviors and situations </a:t>
            </a:r>
            <a:r>
              <a:rPr lang="en-US" sz="2400" b="1" dirty="0">
                <a:solidFill>
                  <a:schemeClr val="tx1"/>
                </a:solidFill>
                <a:effectLst/>
              </a:rPr>
              <a:t>warranted</a:t>
            </a:r>
            <a:r>
              <a:rPr lang="en-US" sz="2400" dirty="0">
                <a:effectLst/>
              </a:rPr>
              <a:t> (dis)approval and reward/punishment</a:t>
            </a:r>
          </a:p>
          <a:p>
            <a:pPr lvl="1">
              <a:lnSpc>
                <a:spcPct val="110000"/>
              </a:lnSpc>
              <a:spcBef>
                <a:spcPts val="0"/>
              </a:spcBef>
              <a:spcAft>
                <a:spcPts val="0"/>
              </a:spcAft>
            </a:pPr>
            <a:r>
              <a:rPr lang="en-US" sz="2400" dirty="0">
                <a:effectLst/>
              </a:rPr>
              <a:t>such behaviors and situations were either good or bad – and, therefore, warranted (dis)approval and reward/punishment – </a:t>
            </a:r>
            <a:r>
              <a:rPr lang="en-US" sz="2400" b="1" u="sng" dirty="0">
                <a:solidFill>
                  <a:srgbClr val="FFC000"/>
                </a:solidFill>
                <a:effectLst/>
              </a:rPr>
              <a:t>because</a:t>
            </a:r>
            <a:r>
              <a:rPr lang="en-US" sz="2400" b="1" dirty="0">
                <a:solidFill>
                  <a:srgbClr val="FFC000"/>
                </a:solidFill>
                <a:effectLst/>
              </a:rPr>
              <a:t> they involved benefit or harm to another’s feelings, needs/welfare, and overall well-being.</a:t>
            </a:r>
          </a:p>
          <a:p>
            <a:pPr>
              <a:lnSpc>
                <a:spcPct val="110000"/>
              </a:lnSpc>
              <a:spcBef>
                <a:spcPts val="0"/>
              </a:spcBef>
              <a:spcAft>
                <a:spcPts val="0"/>
              </a:spcAft>
            </a:pPr>
            <a:endParaRPr lang="en-US" sz="1600" dirty="0"/>
          </a:p>
        </p:txBody>
      </p:sp>
    </p:spTree>
    <p:extLst>
      <p:ext uri="{BB962C8B-B14F-4D97-AF65-F5344CB8AC3E}">
        <p14:creationId xmlns:p14="http://schemas.microsoft.com/office/powerpoint/2010/main" val="256591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178F03-12EF-415C-B9D7-E7860572B94F}"/>
              </a:ext>
            </a:extLst>
          </p:cNvPr>
          <p:cNvSpPr>
            <a:spLocks noGrp="1"/>
          </p:cNvSpPr>
          <p:nvPr>
            <p:ph idx="1"/>
          </p:nvPr>
        </p:nvSpPr>
        <p:spPr>
          <a:xfrm>
            <a:off x="5148943" y="832514"/>
            <a:ext cx="6762320" cy="5544224"/>
          </a:xfrm>
        </p:spPr>
        <p:txBody>
          <a:bodyPr>
            <a:normAutofit fontScale="85000" lnSpcReduction="20000"/>
          </a:bodyPr>
          <a:lstStyle/>
          <a:p>
            <a:pPr>
              <a:lnSpc>
                <a:spcPct val="110000"/>
              </a:lnSpc>
              <a:spcBef>
                <a:spcPts val="0"/>
              </a:spcBef>
              <a:spcAft>
                <a:spcPts val="0"/>
              </a:spcAft>
            </a:pPr>
            <a:r>
              <a:rPr lang="en-US" sz="2800" dirty="0">
                <a:effectLst/>
              </a:rPr>
              <a:t>In short, they both demonstrated early sensitivity to the </a:t>
            </a:r>
            <a:r>
              <a:rPr lang="en-US" sz="2800" b="1" dirty="0">
                <a:solidFill>
                  <a:schemeClr val="tx1"/>
                </a:solidFill>
                <a:effectLst/>
              </a:rPr>
              <a:t>moral significance </a:t>
            </a:r>
            <a:r>
              <a:rPr lang="en-US" sz="2800" dirty="0">
                <a:effectLst/>
              </a:rPr>
              <a:t>of </a:t>
            </a:r>
          </a:p>
          <a:p>
            <a:pPr lvl="1">
              <a:lnSpc>
                <a:spcPct val="110000"/>
              </a:lnSpc>
              <a:spcBef>
                <a:spcPts val="0"/>
              </a:spcBef>
              <a:spcAft>
                <a:spcPts val="0"/>
              </a:spcAft>
            </a:pPr>
            <a:r>
              <a:rPr lang="en-US" sz="2600" b="1" dirty="0">
                <a:solidFill>
                  <a:schemeClr val="tx1"/>
                </a:solidFill>
                <a:effectLst/>
              </a:rPr>
              <a:t>their own dispositions/behaviors </a:t>
            </a:r>
          </a:p>
          <a:p>
            <a:pPr lvl="1">
              <a:lnSpc>
                <a:spcPct val="110000"/>
              </a:lnSpc>
              <a:spcBef>
                <a:spcPts val="0"/>
              </a:spcBef>
              <a:spcAft>
                <a:spcPts val="0"/>
              </a:spcAft>
            </a:pPr>
            <a:r>
              <a:rPr lang="en-US" sz="2600" dirty="0">
                <a:effectLst/>
              </a:rPr>
              <a:t>and the </a:t>
            </a:r>
            <a:r>
              <a:rPr lang="en-US" sz="2600" b="1" dirty="0">
                <a:solidFill>
                  <a:srgbClr val="FFC000"/>
                </a:solidFill>
                <a:effectLst/>
              </a:rPr>
              <a:t>dispositions/behaviors of others</a:t>
            </a:r>
            <a:endParaRPr lang="en-US" sz="2600" dirty="0">
              <a:effectLst/>
            </a:endParaRPr>
          </a:p>
          <a:p>
            <a:pPr>
              <a:lnSpc>
                <a:spcPct val="110000"/>
              </a:lnSpc>
            </a:pPr>
            <a:endParaRPr lang="en-US" sz="2600" dirty="0">
              <a:effectLst/>
            </a:endParaRPr>
          </a:p>
          <a:p>
            <a:pPr>
              <a:lnSpc>
                <a:spcPct val="110000"/>
              </a:lnSpc>
            </a:pPr>
            <a:r>
              <a:rPr lang="en-US" sz="2600" dirty="0">
                <a:effectLst/>
              </a:rPr>
              <a:t>They communicated about the </a:t>
            </a:r>
            <a:r>
              <a:rPr lang="en-US" sz="2600" b="1" dirty="0">
                <a:solidFill>
                  <a:schemeClr val="tx1"/>
                </a:solidFill>
                <a:effectLst/>
              </a:rPr>
              <a:t>goodness</a:t>
            </a:r>
            <a:r>
              <a:rPr lang="en-US" sz="2600" dirty="0">
                <a:effectLst/>
              </a:rPr>
              <a:t> and </a:t>
            </a:r>
            <a:r>
              <a:rPr lang="en-US" sz="2600" b="1" dirty="0">
                <a:solidFill>
                  <a:schemeClr val="tx1"/>
                </a:solidFill>
                <a:effectLst/>
              </a:rPr>
              <a:t>badness</a:t>
            </a:r>
            <a:r>
              <a:rPr lang="en-US" sz="2600" dirty="0">
                <a:effectLst/>
              </a:rPr>
              <a:t> of people, actions, things, ideas, and situations. </a:t>
            </a:r>
          </a:p>
          <a:p>
            <a:pPr lvl="1">
              <a:lnSpc>
                <a:spcPct val="110000"/>
              </a:lnSpc>
            </a:pPr>
            <a:r>
              <a:rPr lang="en-US" sz="2400" dirty="0">
                <a:effectLst/>
              </a:rPr>
              <a:t>More references were </a:t>
            </a:r>
            <a:r>
              <a:rPr lang="en-US" sz="2400" b="1" dirty="0">
                <a:solidFill>
                  <a:schemeClr val="tx1"/>
                </a:solidFill>
                <a:effectLst/>
              </a:rPr>
              <a:t>context-specific</a:t>
            </a:r>
            <a:r>
              <a:rPr lang="en-US" sz="2400" dirty="0">
                <a:effectLst/>
              </a:rPr>
              <a:t> than general.</a:t>
            </a:r>
          </a:p>
          <a:p>
            <a:pPr>
              <a:lnSpc>
                <a:spcPct val="110000"/>
              </a:lnSpc>
            </a:pPr>
            <a:r>
              <a:rPr lang="en-US" sz="2600" dirty="0">
                <a:effectLst/>
              </a:rPr>
              <a:t>They demonstrated a basic understanding of the </a:t>
            </a:r>
            <a:r>
              <a:rPr lang="en-US" sz="2600" b="1" dirty="0">
                <a:solidFill>
                  <a:schemeClr val="tx1"/>
                </a:solidFill>
                <a:effectLst/>
              </a:rPr>
              <a:t>normativity</a:t>
            </a:r>
            <a:r>
              <a:rPr lang="en-US" sz="2600" dirty="0">
                <a:effectLst/>
              </a:rPr>
              <a:t> that grounds moral issues, </a:t>
            </a:r>
            <a:r>
              <a:rPr lang="en-US" sz="2600" b="1" dirty="0">
                <a:solidFill>
                  <a:srgbClr val="FFC000"/>
                </a:solidFill>
                <a:effectLst/>
              </a:rPr>
              <a:t>giving reasons </a:t>
            </a:r>
            <a:r>
              <a:rPr lang="en-US" sz="2600" dirty="0">
                <a:effectLst/>
              </a:rPr>
              <a:t>why certain things </a:t>
            </a:r>
            <a:r>
              <a:rPr lang="en-US" sz="2600" i="1" dirty="0">
                <a:effectLst/>
              </a:rPr>
              <a:t>should</a:t>
            </a:r>
            <a:r>
              <a:rPr lang="en-US" sz="2600" dirty="0">
                <a:effectLst/>
              </a:rPr>
              <a:t> or </a:t>
            </a:r>
            <a:r>
              <a:rPr lang="en-US" sz="2600" i="1" dirty="0">
                <a:effectLst/>
              </a:rPr>
              <a:t>should not</a:t>
            </a:r>
            <a:r>
              <a:rPr lang="en-US" sz="2600" dirty="0">
                <a:effectLst/>
              </a:rPr>
              <a:t> happen and why some things </a:t>
            </a:r>
            <a:r>
              <a:rPr lang="en-US" sz="2600" i="1" dirty="0">
                <a:effectLst/>
              </a:rPr>
              <a:t>ought </a:t>
            </a:r>
            <a:r>
              <a:rPr lang="en-US" sz="2600" dirty="0">
                <a:effectLst/>
              </a:rPr>
              <a:t>to be done or not done. </a:t>
            </a:r>
          </a:p>
          <a:p>
            <a:pPr>
              <a:lnSpc>
                <a:spcPct val="110000"/>
              </a:lnSpc>
            </a:pPr>
            <a:r>
              <a:rPr lang="en-US" sz="2600" dirty="0">
                <a:effectLst/>
              </a:rPr>
              <a:t>They employed this understanding in their </a:t>
            </a:r>
            <a:r>
              <a:rPr lang="en-US" sz="2600" b="1" dirty="0">
                <a:solidFill>
                  <a:schemeClr val="tx1"/>
                </a:solidFill>
                <a:effectLst/>
              </a:rPr>
              <a:t>pretend play</a:t>
            </a:r>
            <a:r>
              <a:rPr lang="en-US" sz="2600" dirty="0">
                <a:effectLst/>
              </a:rPr>
              <a:t>, creating scenarios with </a:t>
            </a:r>
            <a:r>
              <a:rPr lang="en-US" sz="2600" i="1" u="sng" dirty="0">
                <a:effectLst/>
              </a:rPr>
              <a:t>nice</a:t>
            </a:r>
            <a:r>
              <a:rPr lang="en-US" sz="2600" u="sng" dirty="0">
                <a:effectLst/>
              </a:rPr>
              <a:t> or </a:t>
            </a:r>
            <a:r>
              <a:rPr lang="en-US" sz="2600" i="1" u="sng" dirty="0">
                <a:effectLst/>
              </a:rPr>
              <a:t>mean</a:t>
            </a:r>
            <a:r>
              <a:rPr lang="en-US" sz="2600" u="sng" dirty="0">
                <a:effectLst/>
              </a:rPr>
              <a:t> characters </a:t>
            </a:r>
            <a:r>
              <a:rPr lang="en-US" sz="2600" dirty="0">
                <a:effectLst/>
              </a:rPr>
              <a:t>that engaged in </a:t>
            </a:r>
            <a:r>
              <a:rPr lang="en-US" sz="2600" i="1" u="sng" dirty="0">
                <a:effectLst/>
              </a:rPr>
              <a:t>good</a:t>
            </a:r>
            <a:r>
              <a:rPr lang="en-US" sz="2600" u="sng" dirty="0">
                <a:effectLst/>
              </a:rPr>
              <a:t> or </a:t>
            </a:r>
            <a:r>
              <a:rPr lang="en-US" sz="2600" i="1" u="sng" dirty="0">
                <a:effectLst/>
              </a:rPr>
              <a:t>bad</a:t>
            </a:r>
            <a:r>
              <a:rPr lang="en-US" sz="2600" u="sng" dirty="0">
                <a:effectLst/>
              </a:rPr>
              <a:t> acts</a:t>
            </a:r>
            <a:r>
              <a:rPr lang="en-US" sz="2600" dirty="0">
                <a:effectLst/>
              </a:rPr>
              <a:t>.</a:t>
            </a:r>
          </a:p>
          <a:p>
            <a:pPr>
              <a:lnSpc>
                <a:spcPct val="110000"/>
              </a:lnSpc>
            </a:pPr>
            <a:endParaRPr lang="en-US" sz="1600" dirty="0"/>
          </a:p>
        </p:txBody>
      </p:sp>
      <p:sp>
        <p:nvSpPr>
          <p:cNvPr id="9" name="Title 1">
            <a:extLst>
              <a:ext uri="{FF2B5EF4-FFF2-40B4-BE49-F238E27FC236}">
                <a16:creationId xmlns:a16="http://schemas.microsoft.com/office/drawing/2014/main" id="{D486AA9D-6FD4-4A54-9DAE-2A330EB9FFA7}"/>
              </a:ext>
            </a:extLst>
          </p:cNvPr>
          <p:cNvSpPr>
            <a:spLocks noGrp="1"/>
          </p:cNvSpPr>
          <p:nvPr>
            <p:ph type="title"/>
          </p:nvPr>
        </p:nvSpPr>
        <p:spPr>
          <a:xfrm>
            <a:off x="633743" y="3111689"/>
            <a:ext cx="3413156" cy="2415983"/>
          </a:xfrm>
        </p:spPr>
        <p:txBody>
          <a:bodyPr anchor="t">
            <a:normAutofit/>
          </a:bodyPr>
          <a:lstStyle/>
          <a:p>
            <a:pPr algn="l"/>
            <a:r>
              <a:rPr lang="en-US" sz="3600" b="1" dirty="0"/>
              <a:t>Similarities</a:t>
            </a:r>
          </a:p>
        </p:txBody>
      </p:sp>
    </p:spTree>
    <p:extLst>
      <p:ext uri="{BB962C8B-B14F-4D97-AF65-F5344CB8AC3E}">
        <p14:creationId xmlns:p14="http://schemas.microsoft.com/office/powerpoint/2010/main" val="34092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CF0D5E85-B24D-49FB-9613-EAED768CEB9F}"/>
              </a:ext>
            </a:extLst>
          </p:cNvPr>
          <p:cNvSpPr>
            <a:spLocks noGrp="1"/>
          </p:cNvSpPr>
          <p:nvPr>
            <p:ph idx="1"/>
          </p:nvPr>
        </p:nvSpPr>
        <p:spPr>
          <a:xfrm>
            <a:off x="5148943" y="965200"/>
            <a:ext cx="6409314" cy="5394036"/>
          </a:xfrm>
        </p:spPr>
        <p:txBody>
          <a:bodyPr>
            <a:normAutofit fontScale="92500" lnSpcReduction="10000"/>
          </a:bodyPr>
          <a:lstStyle/>
          <a:p>
            <a:pPr>
              <a:spcBef>
                <a:spcPts val="0"/>
              </a:spcBef>
              <a:spcAft>
                <a:spcPts val="0"/>
              </a:spcAft>
            </a:pPr>
            <a:r>
              <a:rPr lang="en-US" sz="2400" dirty="0">
                <a:effectLst/>
              </a:rPr>
              <a:t>Abe’s moral landscape was </a:t>
            </a:r>
            <a:r>
              <a:rPr lang="en-US" sz="2400" b="1" dirty="0">
                <a:effectLst/>
              </a:rPr>
              <a:t>complex</a:t>
            </a:r>
            <a:r>
              <a:rPr lang="en-US" sz="2400" dirty="0">
                <a:effectLst/>
              </a:rPr>
              <a:t> and </a:t>
            </a:r>
            <a:r>
              <a:rPr lang="en-US" sz="2400" b="1" dirty="0">
                <a:effectLst/>
              </a:rPr>
              <a:t>imaginative</a:t>
            </a:r>
            <a:r>
              <a:rPr lang="en-US" sz="2400" dirty="0">
                <a:effectLst/>
              </a:rPr>
              <a:t>. </a:t>
            </a:r>
          </a:p>
          <a:p>
            <a:pPr lvl="1">
              <a:spcBef>
                <a:spcPts val="0"/>
              </a:spcBef>
              <a:spcAft>
                <a:spcPts val="0"/>
              </a:spcAft>
            </a:pPr>
            <a:r>
              <a:rPr lang="en-US" sz="2000" dirty="0">
                <a:effectLst/>
              </a:rPr>
              <a:t>Though he engaged in fewer moral conversations than Sarah, his conversations were rich with discussions of </a:t>
            </a:r>
            <a:r>
              <a:rPr lang="en-US" sz="2000" dirty="0">
                <a:solidFill>
                  <a:schemeClr val="tx1"/>
                </a:solidFill>
                <a:effectLst/>
              </a:rPr>
              <a:t>feelings</a:t>
            </a:r>
            <a:r>
              <a:rPr lang="en-US" sz="2000" dirty="0">
                <a:effectLst/>
              </a:rPr>
              <a:t> and </a:t>
            </a:r>
            <a:r>
              <a:rPr lang="en-US" sz="2000" dirty="0">
                <a:solidFill>
                  <a:srgbClr val="FFC000"/>
                </a:solidFill>
                <a:effectLst/>
              </a:rPr>
              <a:t>reasons</a:t>
            </a:r>
            <a:r>
              <a:rPr lang="en-US" sz="2000" dirty="0">
                <a:effectLst/>
              </a:rPr>
              <a:t>. </a:t>
            </a:r>
          </a:p>
          <a:p>
            <a:pPr lvl="1">
              <a:spcBef>
                <a:spcPts val="0"/>
              </a:spcBef>
              <a:spcAft>
                <a:spcPts val="0"/>
              </a:spcAft>
            </a:pPr>
            <a:r>
              <a:rPr lang="en-US" sz="2000" dirty="0">
                <a:effectLst/>
              </a:rPr>
              <a:t>He displayed high levels of sensitivity to the </a:t>
            </a:r>
            <a:r>
              <a:rPr lang="en-US" sz="2000" b="1" dirty="0">
                <a:effectLst/>
              </a:rPr>
              <a:t>needs and wellbeing of others</a:t>
            </a:r>
            <a:r>
              <a:rPr lang="en-US" sz="2000" dirty="0">
                <a:effectLst/>
              </a:rPr>
              <a:t>. </a:t>
            </a:r>
          </a:p>
          <a:p>
            <a:pPr lvl="1">
              <a:spcBef>
                <a:spcPts val="0"/>
              </a:spcBef>
              <a:spcAft>
                <a:spcPts val="0"/>
              </a:spcAft>
            </a:pPr>
            <a:r>
              <a:rPr lang="en-US" sz="2000" dirty="0">
                <a:effectLst/>
              </a:rPr>
              <a:t>Abe and his parents appealed to </a:t>
            </a:r>
            <a:r>
              <a:rPr lang="en-US" sz="2000" b="1" dirty="0">
                <a:effectLst/>
              </a:rPr>
              <a:t>internal motivation </a:t>
            </a:r>
            <a:r>
              <a:rPr lang="en-US" sz="2000" dirty="0">
                <a:effectLst/>
              </a:rPr>
              <a:t>more.</a:t>
            </a:r>
          </a:p>
          <a:p>
            <a:pPr lvl="1">
              <a:lnSpc>
                <a:spcPct val="110000"/>
              </a:lnSpc>
              <a:spcBef>
                <a:spcPts val="0"/>
              </a:spcBef>
              <a:spcAft>
                <a:spcPts val="0"/>
              </a:spcAft>
            </a:pPr>
            <a:endParaRPr lang="en-US" sz="2000" dirty="0">
              <a:effectLst/>
            </a:endParaRPr>
          </a:p>
          <a:p>
            <a:pPr>
              <a:spcBef>
                <a:spcPts val="0"/>
              </a:spcBef>
              <a:spcAft>
                <a:spcPts val="0"/>
              </a:spcAft>
            </a:pPr>
            <a:r>
              <a:rPr lang="en-US" sz="2400" dirty="0">
                <a:effectLst/>
              </a:rPr>
              <a:t>Sarah’s moral landscape looked much more “</a:t>
            </a:r>
            <a:r>
              <a:rPr lang="en-US" sz="2400" b="1" dirty="0">
                <a:effectLst/>
              </a:rPr>
              <a:t>Kohlbergian</a:t>
            </a:r>
            <a:r>
              <a:rPr lang="en-US" sz="2400" dirty="0">
                <a:effectLst/>
              </a:rPr>
              <a:t>”</a:t>
            </a:r>
          </a:p>
          <a:p>
            <a:pPr lvl="1">
              <a:spcBef>
                <a:spcPts val="0"/>
              </a:spcBef>
              <a:spcAft>
                <a:spcPts val="0"/>
              </a:spcAft>
            </a:pPr>
            <a:r>
              <a:rPr lang="en-US" sz="2000" dirty="0">
                <a:effectLst/>
              </a:rPr>
              <a:t>dominated by </a:t>
            </a:r>
            <a:r>
              <a:rPr lang="en-US" sz="2000" dirty="0">
                <a:solidFill>
                  <a:srgbClr val="FFC000"/>
                </a:solidFill>
                <a:effectLst/>
              </a:rPr>
              <a:t>egocentric</a:t>
            </a:r>
            <a:r>
              <a:rPr lang="en-US" sz="2000" dirty="0">
                <a:effectLst/>
              </a:rPr>
              <a:t> focus on denying or confirming (as well as enforcing) </a:t>
            </a:r>
            <a:r>
              <a:rPr lang="en-US" sz="2000" b="1" dirty="0">
                <a:solidFill>
                  <a:schemeClr val="tx1"/>
                </a:solidFill>
                <a:effectLst/>
              </a:rPr>
              <a:t>obedience</a:t>
            </a:r>
            <a:r>
              <a:rPr lang="en-US" sz="2000" dirty="0">
                <a:effectLst/>
              </a:rPr>
              <a:t> </a:t>
            </a:r>
          </a:p>
          <a:p>
            <a:pPr lvl="1">
              <a:lnSpc>
                <a:spcPct val="110000"/>
              </a:lnSpc>
              <a:spcBef>
                <a:spcPts val="0"/>
              </a:spcBef>
              <a:spcAft>
                <a:spcPts val="0"/>
              </a:spcAft>
            </a:pPr>
            <a:r>
              <a:rPr lang="en-US" sz="2000" dirty="0">
                <a:effectLst/>
              </a:rPr>
              <a:t>and expressing her own </a:t>
            </a:r>
            <a:r>
              <a:rPr lang="en-US" sz="2000" b="1" dirty="0">
                <a:solidFill>
                  <a:schemeClr val="tx1"/>
                </a:solidFill>
                <a:effectLst/>
              </a:rPr>
              <a:t>(dis)approval </a:t>
            </a:r>
            <a:r>
              <a:rPr lang="en-US" sz="2000" dirty="0">
                <a:effectLst/>
              </a:rPr>
              <a:t>of things other people have done or said. </a:t>
            </a:r>
          </a:p>
          <a:p>
            <a:pPr lvl="1">
              <a:lnSpc>
                <a:spcPct val="110000"/>
              </a:lnSpc>
              <a:spcBef>
                <a:spcPts val="0"/>
              </a:spcBef>
              <a:spcAft>
                <a:spcPts val="0"/>
              </a:spcAft>
            </a:pPr>
            <a:r>
              <a:rPr lang="en-US" sz="2000" dirty="0">
                <a:effectLst/>
              </a:rPr>
              <a:t>Sarah and her parents appealed to </a:t>
            </a:r>
            <a:r>
              <a:rPr lang="en-US" sz="2000" b="1" dirty="0">
                <a:effectLst/>
              </a:rPr>
              <a:t>external motivation </a:t>
            </a:r>
            <a:r>
              <a:rPr lang="en-US" sz="2000" dirty="0">
                <a:effectLst/>
              </a:rPr>
              <a:t>as much, if not more, than internal. </a:t>
            </a:r>
          </a:p>
          <a:p>
            <a:endParaRPr lang="en-US" dirty="0"/>
          </a:p>
        </p:txBody>
      </p:sp>
      <p:sp>
        <p:nvSpPr>
          <p:cNvPr id="6" name="Title 1">
            <a:extLst>
              <a:ext uri="{FF2B5EF4-FFF2-40B4-BE49-F238E27FC236}">
                <a16:creationId xmlns:a16="http://schemas.microsoft.com/office/drawing/2014/main" id="{03D80611-3A75-4E37-AA34-795B25AFEAE5}"/>
              </a:ext>
            </a:extLst>
          </p:cNvPr>
          <p:cNvSpPr txBox="1">
            <a:spLocks/>
          </p:cNvSpPr>
          <p:nvPr/>
        </p:nvSpPr>
        <p:spPr>
          <a:xfrm>
            <a:off x="633743" y="3111689"/>
            <a:ext cx="3413156" cy="2415983"/>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dirty="0"/>
              <a:t>Differences</a:t>
            </a:r>
          </a:p>
        </p:txBody>
      </p:sp>
    </p:spTree>
    <p:extLst>
      <p:ext uri="{BB962C8B-B14F-4D97-AF65-F5344CB8AC3E}">
        <p14:creationId xmlns:p14="http://schemas.microsoft.com/office/powerpoint/2010/main" val="4019272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B37B5-46A5-4F69-9542-67B9635C9D87}"/>
              </a:ext>
            </a:extLst>
          </p:cNvPr>
          <p:cNvSpPr>
            <a:spLocks noGrp="1"/>
          </p:cNvSpPr>
          <p:nvPr>
            <p:ph type="title"/>
          </p:nvPr>
        </p:nvSpPr>
        <p:spPr>
          <a:xfrm>
            <a:off x="8104124" y="1306390"/>
            <a:ext cx="3137262" cy="2633146"/>
          </a:xfrm>
        </p:spPr>
        <p:txBody>
          <a:bodyPr vert="horz" lIns="91440" tIns="45720" rIns="91440" bIns="45720" rtlCol="0" anchor="b">
            <a:normAutofit/>
          </a:bodyPr>
          <a:lstStyle/>
          <a:p>
            <a:r>
              <a:rPr lang="en-US" sz="5400" b="1" dirty="0">
                <a:latin typeface="Algerian" panose="04020705040A02060702" pitchFamily="82" charset="0"/>
                <a:ea typeface="+mj-ea"/>
              </a:rPr>
              <a:t>Study 2</a:t>
            </a:r>
            <a:br>
              <a:rPr lang="en-US" sz="5400" b="1" dirty="0">
                <a:latin typeface="Algerian" panose="04020705040A02060702" pitchFamily="82" charset="0"/>
                <a:ea typeface="+mj-ea"/>
              </a:rPr>
            </a:br>
            <a:r>
              <a:rPr lang="en-US" sz="2800" dirty="0">
                <a:latin typeface="Algerian" panose="04020705040A02060702" pitchFamily="82" charset="0"/>
                <a:ea typeface="+mj-ea"/>
              </a:rPr>
              <a:t>(2016)</a:t>
            </a:r>
            <a:endParaRPr lang="en-US" sz="5400" dirty="0">
              <a:latin typeface="Algerian" panose="04020705040A02060702" pitchFamily="82" charset="0"/>
              <a:ea typeface="+mj-ea"/>
            </a:endParaRPr>
          </a:p>
        </p:txBody>
      </p:sp>
      <p:sp>
        <p:nvSpPr>
          <p:cNvPr id="10" name="Rectangle 9">
            <a:extLst>
              <a:ext uri="{FF2B5EF4-FFF2-40B4-BE49-F238E27FC236}">
                <a16:creationId xmlns:a16="http://schemas.microsoft.com/office/drawing/2014/main" id="{B0941CEC-A62C-4C00-98B7-279469BB5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4" y="965196"/>
            <a:ext cx="6476539"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86DFD8-A82A-4FC3-A0DC-AE802EDE1401}"/>
              </a:ext>
            </a:extLst>
          </p:cNvPr>
          <p:cNvPicPr>
            <a:picLocks noChangeAspect="1"/>
          </p:cNvPicPr>
          <p:nvPr/>
        </p:nvPicPr>
        <p:blipFill>
          <a:blip r:embed="rId3"/>
          <a:stretch>
            <a:fillRect/>
          </a:stretch>
        </p:blipFill>
        <p:spPr>
          <a:xfrm>
            <a:off x="1380489" y="2396567"/>
            <a:ext cx="5562032" cy="1918900"/>
          </a:xfrm>
          <a:prstGeom prst="rect">
            <a:avLst/>
          </a:prstGeom>
          <a:ln w="28575">
            <a:solidFill>
              <a:srgbClr val="C00000"/>
            </a:solidFill>
          </a:ln>
        </p:spPr>
      </p:pic>
    </p:spTree>
    <p:extLst>
      <p:ext uri="{BB962C8B-B14F-4D97-AF65-F5344CB8AC3E}">
        <p14:creationId xmlns:p14="http://schemas.microsoft.com/office/powerpoint/2010/main" val="2854117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1A9FA-D493-4F57-9895-0E6011CE50E5}"/>
              </a:ext>
            </a:extLst>
          </p:cNvPr>
          <p:cNvSpPr>
            <a:spLocks noGrp="1"/>
          </p:cNvSpPr>
          <p:nvPr>
            <p:ph type="title"/>
          </p:nvPr>
        </p:nvSpPr>
        <p:spPr>
          <a:xfrm>
            <a:off x="633743" y="3029803"/>
            <a:ext cx="3413156" cy="2497870"/>
          </a:xfrm>
        </p:spPr>
        <p:txBody>
          <a:bodyPr anchor="t">
            <a:normAutofit/>
          </a:bodyPr>
          <a:lstStyle/>
          <a:p>
            <a:pPr algn="l"/>
            <a:r>
              <a:rPr lang="en-US" sz="3600" b="1" dirty="0">
                <a:effectLst/>
              </a:rPr>
              <a:t>Two unexpected findings in Study 1</a:t>
            </a:r>
            <a:endParaRPr lang="en-US" sz="3600" b="1" dirty="0"/>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D30B4B54-16D8-4294-ACD2-A0BAE9099F89}"/>
              </a:ext>
            </a:extLst>
          </p:cNvPr>
          <p:cNvSpPr>
            <a:spLocks noGrp="1"/>
          </p:cNvSpPr>
          <p:nvPr>
            <p:ph idx="1"/>
          </p:nvPr>
        </p:nvSpPr>
        <p:spPr>
          <a:xfrm>
            <a:off x="4926842" y="750627"/>
            <a:ext cx="7014949" cy="5732059"/>
          </a:xfrm>
        </p:spPr>
        <p:txBody>
          <a:bodyPr>
            <a:normAutofit/>
          </a:bodyPr>
          <a:lstStyle/>
          <a:p>
            <a:pPr marL="36900" indent="0">
              <a:lnSpc>
                <a:spcPct val="110000"/>
              </a:lnSpc>
              <a:spcBef>
                <a:spcPts val="0"/>
              </a:spcBef>
              <a:spcAft>
                <a:spcPts val="0"/>
              </a:spcAft>
              <a:buNone/>
            </a:pPr>
            <a:r>
              <a:rPr lang="en-US" sz="2400" b="1" u="sng" dirty="0">
                <a:solidFill>
                  <a:schemeClr val="tx1"/>
                </a:solidFill>
                <a:effectLst/>
              </a:rPr>
              <a:t>FIRST, use of thin moral evaluative concepts</a:t>
            </a:r>
            <a:r>
              <a:rPr lang="en-US" sz="2400" b="1" dirty="0">
                <a:solidFill>
                  <a:schemeClr val="tx1"/>
                </a:solidFill>
                <a:effectLst/>
              </a:rPr>
              <a:t>:</a:t>
            </a:r>
          </a:p>
          <a:p>
            <a:pPr marL="36900" indent="0">
              <a:lnSpc>
                <a:spcPct val="110000"/>
              </a:lnSpc>
              <a:spcBef>
                <a:spcPts val="0"/>
              </a:spcBef>
              <a:spcAft>
                <a:spcPts val="0"/>
              </a:spcAft>
              <a:buNone/>
            </a:pPr>
            <a:endParaRPr lang="en-US" sz="2400" b="1" dirty="0">
              <a:solidFill>
                <a:schemeClr val="tx1"/>
              </a:solidFill>
              <a:effectLst/>
            </a:endParaRPr>
          </a:p>
          <a:p>
            <a:pPr>
              <a:spcBef>
                <a:spcPts val="0"/>
              </a:spcBef>
              <a:spcAft>
                <a:spcPts val="0"/>
              </a:spcAft>
            </a:pPr>
            <a:r>
              <a:rPr lang="en-US" sz="2400" b="1" dirty="0">
                <a:effectLst/>
              </a:rPr>
              <a:t>Both children and their parents frequently used </a:t>
            </a:r>
            <a:r>
              <a:rPr lang="en-US" sz="2400" b="1" u="sng" dirty="0">
                <a:effectLst/>
              </a:rPr>
              <a:t>good</a:t>
            </a:r>
            <a:r>
              <a:rPr lang="en-US" sz="2400" b="1" dirty="0">
                <a:effectLst/>
              </a:rPr>
              <a:t> and </a:t>
            </a:r>
            <a:r>
              <a:rPr lang="en-US" sz="2400" b="1" u="sng" dirty="0">
                <a:effectLst/>
              </a:rPr>
              <a:t>bad</a:t>
            </a:r>
            <a:r>
              <a:rPr lang="en-US" sz="2400" b="1" dirty="0">
                <a:effectLst/>
              </a:rPr>
              <a:t> to communicate about moral issues, </a:t>
            </a:r>
            <a:r>
              <a:rPr lang="en-US" sz="2400" b="1" dirty="0">
                <a:solidFill>
                  <a:srgbClr val="FFC000"/>
                </a:solidFill>
                <a:effectLst/>
              </a:rPr>
              <a:t>they almost never used </a:t>
            </a:r>
            <a:r>
              <a:rPr lang="en-US" sz="2400" b="1" u="sng" dirty="0">
                <a:solidFill>
                  <a:srgbClr val="FFC000"/>
                </a:solidFill>
                <a:effectLst/>
              </a:rPr>
              <a:t>right</a:t>
            </a:r>
            <a:r>
              <a:rPr lang="en-US" sz="2400" b="1" dirty="0">
                <a:solidFill>
                  <a:srgbClr val="FFC000"/>
                </a:solidFill>
                <a:effectLst/>
              </a:rPr>
              <a:t> and </a:t>
            </a:r>
            <a:r>
              <a:rPr lang="en-US" sz="2400" b="1" u="sng" dirty="0">
                <a:solidFill>
                  <a:srgbClr val="FFC000"/>
                </a:solidFill>
                <a:effectLst/>
              </a:rPr>
              <a:t>wrong</a:t>
            </a:r>
          </a:p>
          <a:p>
            <a:pPr lvl="1">
              <a:spcBef>
                <a:spcPts val="0"/>
              </a:spcBef>
              <a:spcAft>
                <a:spcPts val="0"/>
              </a:spcAft>
            </a:pPr>
            <a:r>
              <a:rPr lang="en-US" sz="2000" dirty="0">
                <a:effectLst/>
              </a:rPr>
              <a:t>Even though they used both frequently in non-moral evaluations (e.g., </a:t>
            </a:r>
            <a:r>
              <a:rPr lang="en-US" sz="2000" i="1" dirty="0">
                <a:effectLst/>
              </a:rPr>
              <a:t>wrong</a:t>
            </a:r>
            <a:r>
              <a:rPr lang="en-US" sz="2000" dirty="0">
                <a:effectLst/>
              </a:rPr>
              <a:t> shoe, </a:t>
            </a:r>
            <a:r>
              <a:rPr lang="en-US" sz="2000" i="1" dirty="0">
                <a:effectLst/>
              </a:rPr>
              <a:t>right</a:t>
            </a:r>
            <a:r>
              <a:rPr lang="en-US" sz="2000" dirty="0">
                <a:effectLst/>
              </a:rPr>
              <a:t> answer) from the earliest transcripts. </a:t>
            </a:r>
          </a:p>
          <a:p>
            <a:pPr lvl="1">
              <a:spcBef>
                <a:spcPts val="0"/>
              </a:spcBef>
              <a:spcAft>
                <a:spcPts val="0"/>
              </a:spcAft>
            </a:pPr>
            <a:endParaRPr lang="en-US" sz="2000" dirty="0">
              <a:effectLst/>
            </a:endParaRPr>
          </a:p>
          <a:p>
            <a:pPr>
              <a:spcBef>
                <a:spcPts val="0"/>
              </a:spcBef>
              <a:spcAft>
                <a:spcPts val="0"/>
              </a:spcAft>
            </a:pPr>
            <a:r>
              <a:rPr lang="en-US" sz="2400" dirty="0">
                <a:effectLst/>
              </a:rPr>
              <a:t>This suggests something interesting about children’s earliest cognitive grasp of the moral domain</a:t>
            </a:r>
          </a:p>
          <a:p>
            <a:pPr lvl="1">
              <a:spcBef>
                <a:spcPts val="0"/>
              </a:spcBef>
              <a:spcAft>
                <a:spcPts val="0"/>
              </a:spcAft>
            </a:pPr>
            <a:r>
              <a:rPr lang="en-US" sz="2000" dirty="0">
                <a:effectLst/>
              </a:rPr>
              <a:t>children </a:t>
            </a:r>
            <a:r>
              <a:rPr lang="en-US" sz="2000" u="sng" dirty="0">
                <a:effectLst/>
              </a:rPr>
              <a:t>experience</a:t>
            </a:r>
            <a:r>
              <a:rPr lang="en-US" sz="2000" dirty="0">
                <a:effectLst/>
              </a:rPr>
              <a:t>, and are </a:t>
            </a:r>
            <a:r>
              <a:rPr lang="en-US" sz="2000" u="sng" dirty="0">
                <a:effectLst/>
              </a:rPr>
              <a:t>introduced to</a:t>
            </a:r>
            <a:r>
              <a:rPr lang="en-US" sz="2000" dirty="0">
                <a:effectLst/>
              </a:rPr>
              <a:t>, moral concerns as being more closely tied to </a:t>
            </a:r>
            <a:r>
              <a:rPr lang="en-US" sz="2000" b="1" dirty="0">
                <a:solidFill>
                  <a:schemeClr val="tx1"/>
                </a:solidFill>
                <a:effectLst/>
              </a:rPr>
              <a:t>desires, feelings, and values (good/bad) </a:t>
            </a:r>
            <a:r>
              <a:rPr lang="en-US" sz="2000" dirty="0">
                <a:effectLst/>
              </a:rPr>
              <a:t>than to </a:t>
            </a:r>
            <a:r>
              <a:rPr lang="en-US" sz="2000" b="1" dirty="0">
                <a:solidFill>
                  <a:schemeClr val="tx1"/>
                </a:solidFill>
                <a:effectLst/>
              </a:rPr>
              <a:t>rules/standards, correctness, and obligation (right/wrong). </a:t>
            </a:r>
          </a:p>
        </p:txBody>
      </p:sp>
    </p:spTree>
    <p:extLst>
      <p:ext uri="{BB962C8B-B14F-4D97-AF65-F5344CB8AC3E}">
        <p14:creationId xmlns:p14="http://schemas.microsoft.com/office/powerpoint/2010/main" val="763333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D30B4B54-16D8-4294-ACD2-A0BAE9099F89}"/>
              </a:ext>
            </a:extLst>
          </p:cNvPr>
          <p:cNvSpPr>
            <a:spLocks noGrp="1"/>
          </p:cNvSpPr>
          <p:nvPr>
            <p:ph idx="1"/>
          </p:nvPr>
        </p:nvSpPr>
        <p:spPr>
          <a:xfrm>
            <a:off x="4913194" y="955343"/>
            <a:ext cx="7083188" cy="5540991"/>
          </a:xfrm>
        </p:spPr>
        <p:txBody>
          <a:bodyPr>
            <a:noAutofit/>
          </a:bodyPr>
          <a:lstStyle/>
          <a:p>
            <a:pPr>
              <a:lnSpc>
                <a:spcPct val="90000"/>
              </a:lnSpc>
              <a:spcBef>
                <a:spcPts val="0"/>
              </a:spcBef>
            </a:pPr>
            <a:r>
              <a:rPr lang="en-US" sz="2400" dirty="0">
                <a:effectLst/>
              </a:rPr>
              <a:t>Children’s early conceptual grasp of the moral domain may be grounded in </a:t>
            </a:r>
            <a:r>
              <a:rPr lang="en-US" sz="2400" b="1" dirty="0">
                <a:solidFill>
                  <a:schemeClr val="tx1"/>
                </a:solidFill>
                <a:effectLst/>
              </a:rPr>
              <a:t>aretaic</a:t>
            </a:r>
            <a:r>
              <a:rPr lang="en-US" sz="2400" dirty="0">
                <a:effectLst/>
              </a:rPr>
              <a:t>—rather than </a:t>
            </a:r>
            <a:r>
              <a:rPr lang="en-US" sz="2400" b="1" dirty="0">
                <a:solidFill>
                  <a:schemeClr val="tx1"/>
                </a:solidFill>
                <a:effectLst/>
              </a:rPr>
              <a:t>deontic</a:t>
            </a:r>
            <a:r>
              <a:rPr lang="en-US" sz="2400" dirty="0">
                <a:effectLst/>
              </a:rPr>
              <a:t>—concepts. </a:t>
            </a:r>
          </a:p>
          <a:p>
            <a:pPr lvl="1">
              <a:lnSpc>
                <a:spcPct val="90000"/>
              </a:lnSpc>
              <a:spcBef>
                <a:spcPts val="0"/>
              </a:spcBef>
            </a:pPr>
            <a:r>
              <a:rPr lang="en-US" sz="2000" b="1" dirty="0">
                <a:solidFill>
                  <a:srgbClr val="FFC000"/>
                </a:solidFill>
                <a:effectLst/>
              </a:rPr>
              <a:t>HYPOTHESIS: A larger sample will confirm this use of value concepts (good/bad) more frequently than deontic concepts (right/wrong) for moral evaluation.</a:t>
            </a:r>
          </a:p>
          <a:p>
            <a:pPr marL="450000" lvl="1" indent="0">
              <a:lnSpc>
                <a:spcPct val="90000"/>
              </a:lnSpc>
              <a:spcBef>
                <a:spcPts val="0"/>
              </a:spcBef>
              <a:buNone/>
            </a:pPr>
            <a:endParaRPr lang="en-US" sz="2000" dirty="0"/>
          </a:p>
          <a:p>
            <a:pPr marL="36900" indent="0">
              <a:lnSpc>
                <a:spcPct val="90000"/>
              </a:lnSpc>
              <a:spcBef>
                <a:spcPts val="0"/>
              </a:spcBef>
              <a:buNone/>
            </a:pPr>
            <a:r>
              <a:rPr lang="en-US" sz="2600" b="1" u="sng" dirty="0">
                <a:solidFill>
                  <a:schemeClr val="tx1"/>
                </a:solidFill>
                <a:effectLst/>
              </a:rPr>
              <a:t>SECOND, developmental decline</a:t>
            </a:r>
            <a:r>
              <a:rPr lang="en-US" sz="2600" b="1" dirty="0">
                <a:solidFill>
                  <a:schemeClr val="tx1"/>
                </a:solidFill>
                <a:effectLst/>
              </a:rPr>
              <a:t>:</a:t>
            </a:r>
          </a:p>
          <a:p>
            <a:pPr>
              <a:lnSpc>
                <a:spcPct val="90000"/>
              </a:lnSpc>
              <a:spcBef>
                <a:spcPts val="0"/>
              </a:spcBef>
            </a:pPr>
            <a:r>
              <a:rPr lang="en-US" dirty="0">
                <a:effectLst/>
              </a:rPr>
              <a:t>Both children’s and their parents’ use of moral concepts spiked at age 2, rapidly declining after that through the age of 5.0 years old. </a:t>
            </a:r>
          </a:p>
          <a:p>
            <a:pPr lvl="1">
              <a:lnSpc>
                <a:spcPct val="90000"/>
              </a:lnSpc>
              <a:spcBef>
                <a:spcPts val="0"/>
              </a:spcBef>
            </a:pPr>
            <a:r>
              <a:rPr lang="en-US" sz="2000" b="1" dirty="0">
                <a:solidFill>
                  <a:srgbClr val="FFC000"/>
                </a:solidFill>
                <a:effectLst/>
              </a:rPr>
              <a:t>HYPOTHESIS: That the frequency of the use of both sets of concepts for moral evaluation would be greatest at 2.0 years and would decrease from there.</a:t>
            </a:r>
          </a:p>
        </p:txBody>
      </p:sp>
      <p:sp>
        <p:nvSpPr>
          <p:cNvPr id="9" name="Title 1">
            <a:extLst>
              <a:ext uri="{FF2B5EF4-FFF2-40B4-BE49-F238E27FC236}">
                <a16:creationId xmlns:a16="http://schemas.microsoft.com/office/drawing/2014/main" id="{C709BF3A-CB03-4B1C-B76A-AC61B5A691D8}"/>
              </a:ext>
            </a:extLst>
          </p:cNvPr>
          <p:cNvSpPr>
            <a:spLocks noGrp="1"/>
          </p:cNvSpPr>
          <p:nvPr>
            <p:ph type="title"/>
          </p:nvPr>
        </p:nvSpPr>
        <p:spPr>
          <a:xfrm>
            <a:off x="633743" y="3029803"/>
            <a:ext cx="3413156" cy="2497870"/>
          </a:xfrm>
        </p:spPr>
        <p:txBody>
          <a:bodyPr anchor="t">
            <a:normAutofit/>
          </a:bodyPr>
          <a:lstStyle/>
          <a:p>
            <a:pPr algn="l"/>
            <a:r>
              <a:rPr lang="en-US" sz="3600" b="1" dirty="0">
                <a:effectLst/>
              </a:rPr>
              <a:t>Two unexpected findings in Study 1</a:t>
            </a:r>
            <a:endParaRPr lang="en-US" sz="3600" b="1" dirty="0"/>
          </a:p>
        </p:txBody>
      </p:sp>
    </p:spTree>
    <p:extLst>
      <p:ext uri="{BB962C8B-B14F-4D97-AF65-F5344CB8AC3E}">
        <p14:creationId xmlns:p14="http://schemas.microsoft.com/office/powerpoint/2010/main" val="1593378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B32D8-14A0-44CF-A267-0A22244197B1}"/>
              </a:ext>
            </a:extLst>
          </p:cNvPr>
          <p:cNvSpPr>
            <a:spLocks noGrp="1"/>
          </p:cNvSpPr>
          <p:nvPr>
            <p:ph type="title"/>
          </p:nvPr>
        </p:nvSpPr>
        <p:spPr>
          <a:xfrm>
            <a:off x="612950" y="2855793"/>
            <a:ext cx="3413156" cy="2098673"/>
          </a:xfrm>
        </p:spPr>
        <p:txBody>
          <a:bodyPr anchor="t">
            <a:normAutofit/>
          </a:bodyPr>
          <a:lstStyle/>
          <a:p>
            <a:pPr algn="l"/>
            <a:r>
              <a:rPr lang="en-US" sz="3600" b="1" dirty="0"/>
              <a:t>Thin moral concepts</a:t>
            </a:r>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21C65981-1370-4E1C-B5C1-5D22D3390EA3}"/>
              </a:ext>
            </a:extLst>
          </p:cNvPr>
          <p:cNvSpPr>
            <a:spLocks noGrp="1"/>
          </p:cNvSpPr>
          <p:nvPr>
            <p:ph idx="1"/>
          </p:nvPr>
        </p:nvSpPr>
        <p:spPr>
          <a:xfrm>
            <a:off x="4926842" y="272956"/>
            <a:ext cx="7001301" cy="6237026"/>
          </a:xfrm>
        </p:spPr>
        <p:txBody>
          <a:bodyPr>
            <a:normAutofit lnSpcReduction="10000"/>
          </a:bodyPr>
          <a:lstStyle/>
          <a:p>
            <a:pPr>
              <a:spcBef>
                <a:spcPts val="0"/>
              </a:spcBef>
              <a:spcAft>
                <a:spcPts val="0"/>
              </a:spcAft>
            </a:pPr>
            <a:r>
              <a:rPr lang="en-US" sz="2600" dirty="0">
                <a:effectLst/>
              </a:rPr>
              <a:t>Philosophers discuss the </a:t>
            </a:r>
            <a:r>
              <a:rPr lang="en-US" sz="2600" b="1" dirty="0">
                <a:solidFill>
                  <a:srgbClr val="C00000"/>
                </a:solidFill>
                <a:effectLst/>
              </a:rPr>
              <a:t>definitional priority </a:t>
            </a:r>
            <a:r>
              <a:rPr lang="en-US" sz="2600" dirty="0">
                <a:effectLst/>
              </a:rPr>
              <a:t>of </a:t>
            </a:r>
            <a:r>
              <a:rPr lang="en-US" sz="2600" b="1" dirty="0">
                <a:solidFill>
                  <a:schemeClr val="tx1"/>
                </a:solidFill>
                <a:effectLst/>
              </a:rPr>
              <a:t>thin moral concepts </a:t>
            </a:r>
            <a:r>
              <a:rPr lang="en-US" sz="2600" dirty="0">
                <a:effectLst/>
              </a:rPr>
              <a:t>over other moral concepts, which depend upon them for their moral status. </a:t>
            </a:r>
          </a:p>
          <a:p>
            <a:pPr lvl="1">
              <a:spcBef>
                <a:spcPts val="0"/>
              </a:spcBef>
              <a:spcAft>
                <a:spcPts val="0"/>
              </a:spcAft>
            </a:pPr>
            <a:r>
              <a:rPr lang="en-US" sz="2200" dirty="0">
                <a:effectLst/>
              </a:rPr>
              <a:t>being </a:t>
            </a:r>
            <a:r>
              <a:rPr lang="en-US" sz="2200" i="1" dirty="0">
                <a:effectLst/>
              </a:rPr>
              <a:t>mean</a:t>
            </a:r>
            <a:r>
              <a:rPr lang="en-US" sz="2200" dirty="0">
                <a:effectLst/>
              </a:rPr>
              <a:t> is morally sanctioned because it is </a:t>
            </a:r>
            <a:r>
              <a:rPr lang="en-US" sz="2200" i="1" dirty="0">
                <a:effectLst/>
              </a:rPr>
              <a:t>bad</a:t>
            </a:r>
            <a:r>
              <a:rPr lang="en-US" sz="2200" dirty="0">
                <a:effectLst/>
              </a:rPr>
              <a:t>     (or </a:t>
            </a:r>
            <a:r>
              <a:rPr lang="en-US" sz="2200" i="1" dirty="0">
                <a:effectLst/>
              </a:rPr>
              <a:t>wrong</a:t>
            </a:r>
            <a:r>
              <a:rPr lang="en-US" sz="2200" dirty="0">
                <a:effectLst/>
              </a:rPr>
              <a:t>)</a:t>
            </a:r>
          </a:p>
          <a:p>
            <a:pPr lvl="1">
              <a:spcBef>
                <a:spcPts val="0"/>
              </a:spcBef>
              <a:spcAft>
                <a:spcPts val="0"/>
              </a:spcAft>
            </a:pPr>
            <a:r>
              <a:rPr lang="en-US" sz="2200" dirty="0">
                <a:effectLst/>
              </a:rPr>
              <a:t>being </a:t>
            </a:r>
            <a:r>
              <a:rPr lang="en-US" sz="2200" i="1" dirty="0">
                <a:effectLst/>
              </a:rPr>
              <a:t>nice</a:t>
            </a:r>
            <a:r>
              <a:rPr lang="en-US" sz="2200" dirty="0">
                <a:effectLst/>
              </a:rPr>
              <a:t> is morally praiseworthy because it is </a:t>
            </a:r>
            <a:r>
              <a:rPr lang="en-US" sz="2200" i="1" dirty="0">
                <a:effectLst/>
              </a:rPr>
              <a:t>good</a:t>
            </a:r>
            <a:r>
              <a:rPr lang="en-US" sz="2200" dirty="0">
                <a:effectLst/>
              </a:rPr>
              <a:t> (or </a:t>
            </a:r>
            <a:r>
              <a:rPr lang="en-US" sz="2200" i="1" dirty="0">
                <a:effectLst/>
              </a:rPr>
              <a:t>right</a:t>
            </a:r>
            <a:r>
              <a:rPr lang="en-US" sz="2200" dirty="0">
                <a:effectLst/>
              </a:rPr>
              <a:t>). </a:t>
            </a:r>
          </a:p>
          <a:p>
            <a:pPr marL="450000" lvl="1" indent="0">
              <a:spcBef>
                <a:spcPts val="0"/>
              </a:spcBef>
              <a:spcAft>
                <a:spcPts val="0"/>
              </a:spcAft>
              <a:buNone/>
            </a:pPr>
            <a:endParaRPr lang="en-US" sz="2200" dirty="0">
              <a:effectLst/>
            </a:endParaRPr>
          </a:p>
          <a:p>
            <a:pPr>
              <a:spcBef>
                <a:spcPts val="0"/>
              </a:spcBef>
              <a:spcAft>
                <a:spcPts val="0"/>
              </a:spcAft>
            </a:pPr>
            <a:r>
              <a:rPr lang="en-US" sz="2400" dirty="0">
                <a:effectLst/>
              </a:rPr>
              <a:t>The key point is that, conceptually speaking, moral evaluation </a:t>
            </a:r>
            <a:r>
              <a:rPr lang="en-US" sz="2400" u="sng" dirty="0">
                <a:effectLst/>
              </a:rPr>
              <a:t>starts with </a:t>
            </a:r>
            <a:r>
              <a:rPr lang="en-US" sz="2400" dirty="0">
                <a:effectLst/>
              </a:rPr>
              <a:t>and ultimately </a:t>
            </a:r>
            <a:r>
              <a:rPr lang="en-US" sz="2400" u="sng" dirty="0">
                <a:effectLst/>
              </a:rPr>
              <a:t>returns</a:t>
            </a:r>
            <a:r>
              <a:rPr lang="en-US" sz="2400" dirty="0">
                <a:effectLst/>
              </a:rPr>
              <a:t> to </a:t>
            </a:r>
            <a:r>
              <a:rPr lang="en-US" sz="2400" i="1" dirty="0">
                <a:effectLst/>
              </a:rPr>
              <a:t>thin</a:t>
            </a:r>
            <a:r>
              <a:rPr lang="en-US" sz="2400" dirty="0">
                <a:effectLst/>
              </a:rPr>
              <a:t> moral evaluation—to people, things, and actions being </a:t>
            </a:r>
            <a:r>
              <a:rPr lang="en-US" sz="2400" i="1" dirty="0">
                <a:effectLst/>
              </a:rPr>
              <a:t>good</a:t>
            </a:r>
            <a:r>
              <a:rPr lang="en-US" sz="2400" dirty="0">
                <a:effectLst/>
              </a:rPr>
              <a:t>, </a:t>
            </a:r>
            <a:r>
              <a:rPr lang="en-US" sz="2400" i="1" dirty="0">
                <a:effectLst/>
              </a:rPr>
              <a:t>bad</a:t>
            </a:r>
            <a:r>
              <a:rPr lang="en-US" sz="2400" dirty="0">
                <a:effectLst/>
              </a:rPr>
              <a:t>, </a:t>
            </a:r>
            <a:r>
              <a:rPr lang="en-US" sz="2400" i="1" dirty="0">
                <a:effectLst/>
              </a:rPr>
              <a:t>right</a:t>
            </a:r>
            <a:r>
              <a:rPr lang="en-US" sz="2400" dirty="0">
                <a:effectLst/>
              </a:rPr>
              <a:t>, or </a:t>
            </a:r>
            <a:r>
              <a:rPr lang="en-US" sz="2400" i="1" dirty="0">
                <a:effectLst/>
              </a:rPr>
              <a:t>wrong</a:t>
            </a:r>
            <a:r>
              <a:rPr lang="en-US" sz="2400" dirty="0">
                <a:effectLst/>
              </a:rPr>
              <a:t>. </a:t>
            </a:r>
          </a:p>
          <a:p>
            <a:pPr>
              <a:spcBef>
                <a:spcPts val="0"/>
              </a:spcBef>
              <a:spcAft>
                <a:spcPts val="0"/>
              </a:spcAft>
            </a:pPr>
            <a:endParaRPr lang="en-US" sz="2400" dirty="0">
              <a:effectLst/>
            </a:endParaRPr>
          </a:p>
          <a:p>
            <a:pPr>
              <a:spcBef>
                <a:spcPts val="0"/>
              </a:spcBef>
              <a:spcAft>
                <a:spcPts val="0"/>
              </a:spcAft>
            </a:pPr>
            <a:r>
              <a:rPr lang="en-US" sz="2400" b="1" i="1" dirty="0">
                <a:solidFill>
                  <a:schemeClr val="tx1"/>
                </a:solidFill>
                <a:effectLst/>
                <a:latin typeface="Cambria" panose="02040503050406030204" pitchFamily="18" charset="0"/>
                <a:ea typeface="Cambria" panose="02040503050406030204" pitchFamily="18" charset="0"/>
              </a:rPr>
              <a:t>Thus,</a:t>
            </a:r>
            <a:r>
              <a:rPr lang="en-US" sz="2400" b="1" i="1" dirty="0">
                <a:effectLst/>
                <a:latin typeface="Cambria" panose="02040503050406030204" pitchFamily="18" charset="0"/>
                <a:ea typeface="Cambria" panose="02040503050406030204" pitchFamily="18" charset="0"/>
              </a:rPr>
              <a:t> </a:t>
            </a:r>
            <a:r>
              <a:rPr lang="en-US" sz="2400" b="1" i="1" dirty="0">
                <a:solidFill>
                  <a:schemeClr val="tx1"/>
                </a:solidFill>
                <a:effectLst/>
                <a:latin typeface="Cambria" panose="02040503050406030204" pitchFamily="18" charset="0"/>
                <a:ea typeface="Cambria" panose="02040503050406030204" pitchFamily="18" charset="0"/>
              </a:rPr>
              <a:t>thin concepts may serve as the conceptual foundation of children’s earliest understanding of the moral domain, making these concepts worthy of investigation.</a:t>
            </a:r>
            <a:endParaRPr lang="en-US" sz="1600" b="1" i="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525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1AD2-4064-49B8-8AF4-968210DCB484}"/>
              </a:ext>
            </a:extLst>
          </p:cNvPr>
          <p:cNvSpPr>
            <a:spLocks noGrp="1"/>
          </p:cNvSpPr>
          <p:nvPr>
            <p:ph type="title"/>
          </p:nvPr>
        </p:nvSpPr>
        <p:spPr>
          <a:xfrm>
            <a:off x="741516" y="228600"/>
            <a:ext cx="5978072" cy="970450"/>
          </a:xfrm>
        </p:spPr>
        <p:txBody>
          <a:bodyPr>
            <a:normAutofit/>
          </a:bodyPr>
          <a:lstStyle/>
          <a:p>
            <a:r>
              <a:rPr lang="en-US" dirty="0"/>
              <a:t>Questions of interest: </a:t>
            </a:r>
          </a:p>
        </p:txBody>
      </p:sp>
      <p:sp>
        <p:nvSpPr>
          <p:cNvPr id="3" name="Content Placeholder 2">
            <a:extLst>
              <a:ext uri="{FF2B5EF4-FFF2-40B4-BE49-F238E27FC236}">
                <a16:creationId xmlns:a16="http://schemas.microsoft.com/office/drawing/2014/main" id="{65306B68-5882-4D51-8161-3213E2ECB4BC}"/>
              </a:ext>
            </a:extLst>
          </p:cNvPr>
          <p:cNvSpPr>
            <a:spLocks noGrp="1"/>
          </p:cNvSpPr>
          <p:nvPr>
            <p:ph idx="1"/>
          </p:nvPr>
        </p:nvSpPr>
        <p:spPr>
          <a:xfrm>
            <a:off x="463826" y="1199050"/>
            <a:ext cx="6428041" cy="4505714"/>
          </a:xfrm>
        </p:spPr>
        <p:txBody>
          <a:bodyPr anchor="ctr">
            <a:normAutofit/>
          </a:bodyPr>
          <a:lstStyle/>
          <a:p>
            <a:pPr>
              <a:lnSpc>
                <a:spcPct val="90000"/>
              </a:lnSpc>
            </a:pPr>
            <a:r>
              <a:rPr lang="en-US" sz="2400" b="1" dirty="0">
                <a:solidFill>
                  <a:schemeClr val="accent3">
                    <a:lumMod val="60000"/>
                    <a:lumOff val="40000"/>
                  </a:schemeClr>
                </a:solidFill>
              </a:rPr>
              <a:t>What moral issues do young children notice and talk about </a:t>
            </a:r>
            <a:r>
              <a:rPr lang="en-US" sz="2400" dirty="0"/>
              <a:t>(e.g., feelings, welfare/needs, rules/standards, obedience, principles)? </a:t>
            </a:r>
          </a:p>
          <a:p>
            <a:pPr>
              <a:lnSpc>
                <a:spcPct val="90000"/>
              </a:lnSpc>
            </a:pPr>
            <a:r>
              <a:rPr lang="en-US" sz="2400" b="1" dirty="0">
                <a:solidFill>
                  <a:schemeClr val="accent3">
                    <a:lumMod val="60000"/>
                    <a:lumOff val="40000"/>
                  </a:schemeClr>
                </a:solidFill>
              </a:rPr>
              <a:t>How do they engage in conversations about moral issues</a:t>
            </a:r>
          </a:p>
          <a:p>
            <a:pPr lvl="1">
              <a:lnSpc>
                <a:spcPct val="90000"/>
              </a:lnSpc>
            </a:pPr>
            <a:r>
              <a:rPr lang="en-US" sz="2200" dirty="0"/>
              <a:t>i.e., do children introduce moral issues for discussion or simply respond to adult leads? </a:t>
            </a:r>
          </a:p>
          <a:p>
            <a:pPr>
              <a:lnSpc>
                <a:spcPct val="90000"/>
              </a:lnSpc>
            </a:pPr>
            <a:endParaRPr lang="en-US" sz="2400" dirty="0"/>
          </a:p>
        </p:txBody>
      </p:sp>
      <p:pic>
        <p:nvPicPr>
          <p:cNvPr id="4" name="Picture 2" descr="Morality of the Left Hand Path – 1: Morality | From ...">
            <a:extLst>
              <a:ext uri="{FF2B5EF4-FFF2-40B4-BE49-F238E27FC236}">
                <a16:creationId xmlns:a16="http://schemas.microsoft.com/office/drawing/2014/main" id="{390BBBB7-EC83-4412-AE10-60D6A0F662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08" b="-3"/>
          <a:stretch/>
        </p:blipFill>
        <p:spPr bwMode="auto">
          <a:xfrm>
            <a:off x="7169557" y="334616"/>
            <a:ext cx="4635276" cy="592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117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21C65981-1370-4E1C-B5C1-5D22D3390EA3}"/>
              </a:ext>
            </a:extLst>
          </p:cNvPr>
          <p:cNvSpPr>
            <a:spLocks noGrp="1"/>
          </p:cNvSpPr>
          <p:nvPr>
            <p:ph idx="1"/>
          </p:nvPr>
        </p:nvSpPr>
        <p:spPr>
          <a:xfrm>
            <a:off x="5036024" y="464025"/>
            <a:ext cx="6543026" cy="5854888"/>
          </a:xfrm>
        </p:spPr>
        <p:txBody>
          <a:bodyPr>
            <a:normAutofit/>
          </a:bodyPr>
          <a:lstStyle/>
          <a:p>
            <a:pPr>
              <a:spcBef>
                <a:spcPts val="0"/>
              </a:spcBef>
              <a:spcAft>
                <a:spcPts val="0"/>
              </a:spcAft>
            </a:pPr>
            <a:r>
              <a:rPr lang="en-US" sz="2400" dirty="0">
                <a:effectLst/>
              </a:rPr>
              <a:t>These concepts are not exclusive to the moral domain, but are broadly used for </a:t>
            </a:r>
            <a:r>
              <a:rPr lang="en-US" sz="2400" b="1" dirty="0">
                <a:solidFill>
                  <a:schemeClr val="tx1"/>
                </a:solidFill>
                <a:effectLst/>
              </a:rPr>
              <a:t>non-moral evaluation</a:t>
            </a:r>
            <a:r>
              <a:rPr lang="en-US" sz="2400" dirty="0">
                <a:effectLst/>
              </a:rPr>
              <a:t> (e.g., </a:t>
            </a:r>
            <a:r>
              <a:rPr lang="en-US" sz="2400" i="1" dirty="0">
                <a:effectLst/>
              </a:rPr>
              <a:t>good</a:t>
            </a:r>
            <a:r>
              <a:rPr lang="en-US" sz="2400" dirty="0">
                <a:effectLst/>
              </a:rPr>
              <a:t> cookie, </a:t>
            </a:r>
            <a:r>
              <a:rPr lang="en-US" sz="2400" i="1" dirty="0">
                <a:effectLst/>
              </a:rPr>
              <a:t>right</a:t>
            </a:r>
            <a:r>
              <a:rPr lang="en-US" sz="2400" dirty="0">
                <a:effectLst/>
              </a:rPr>
              <a:t> answer) as well—whereas other concepts (e.g., </a:t>
            </a:r>
            <a:r>
              <a:rPr lang="en-US" sz="2400" i="1" dirty="0">
                <a:effectLst/>
              </a:rPr>
              <a:t>cruel</a:t>
            </a:r>
            <a:r>
              <a:rPr lang="en-US" sz="2400" dirty="0">
                <a:effectLst/>
              </a:rPr>
              <a:t>, </a:t>
            </a:r>
            <a:r>
              <a:rPr lang="en-US" sz="2400" i="1" dirty="0">
                <a:effectLst/>
              </a:rPr>
              <a:t>brave</a:t>
            </a:r>
            <a:r>
              <a:rPr lang="en-US" sz="2400" dirty="0">
                <a:effectLst/>
              </a:rPr>
              <a:t>) are not. </a:t>
            </a:r>
          </a:p>
          <a:p>
            <a:pPr marL="36900" indent="0">
              <a:spcBef>
                <a:spcPts val="0"/>
              </a:spcBef>
              <a:spcAft>
                <a:spcPts val="0"/>
              </a:spcAft>
              <a:buNone/>
            </a:pPr>
            <a:endParaRPr lang="en-US" sz="2400" dirty="0">
              <a:effectLst/>
            </a:endParaRPr>
          </a:p>
          <a:p>
            <a:pPr>
              <a:spcBef>
                <a:spcPts val="0"/>
              </a:spcBef>
              <a:spcAft>
                <a:spcPts val="0"/>
              </a:spcAft>
            </a:pPr>
            <a:r>
              <a:rPr lang="en-US" sz="2400" dirty="0">
                <a:effectLst/>
              </a:rPr>
              <a:t>Given that young children’s earliest encounters with evaluation are likely </a:t>
            </a:r>
            <a:r>
              <a:rPr lang="en-US" sz="2400" b="1" u="sng" dirty="0">
                <a:effectLst/>
              </a:rPr>
              <a:t>non-moral</a:t>
            </a:r>
            <a:r>
              <a:rPr lang="en-US" sz="2400" dirty="0">
                <a:effectLst/>
              </a:rPr>
              <a:t> (e.g., something tasting good; something feeling bad</a:t>
            </a:r>
            <a:r>
              <a:rPr lang="en-US" sz="2400" b="1" dirty="0">
                <a:effectLst/>
              </a:rPr>
              <a:t>), </a:t>
            </a:r>
            <a:r>
              <a:rPr lang="en-US" sz="2400" b="1" dirty="0">
                <a:solidFill>
                  <a:srgbClr val="FFC000"/>
                </a:solidFill>
                <a:effectLst/>
              </a:rPr>
              <a:t>these concepts may serve as an early bridge from the non-moral into the moral domain</a:t>
            </a:r>
          </a:p>
          <a:p>
            <a:pPr lvl="1">
              <a:spcBef>
                <a:spcPts val="0"/>
              </a:spcBef>
              <a:spcAft>
                <a:spcPts val="0"/>
              </a:spcAft>
            </a:pPr>
            <a:r>
              <a:rPr lang="en-US" sz="2200" dirty="0">
                <a:effectLst/>
              </a:rPr>
              <a:t>children begin to learn that things can be good/bad or right/wrong for a variety of reasons, some of which (e.g., hurting or helping someone else) have </a:t>
            </a:r>
            <a:r>
              <a:rPr lang="en-US" sz="2200" b="1" dirty="0">
                <a:solidFill>
                  <a:schemeClr val="tx1"/>
                </a:solidFill>
                <a:effectLst/>
              </a:rPr>
              <a:t>moral significance</a:t>
            </a:r>
            <a:r>
              <a:rPr lang="en-US" sz="2200" dirty="0">
                <a:effectLst/>
              </a:rPr>
              <a:t>. </a:t>
            </a:r>
          </a:p>
        </p:txBody>
      </p:sp>
      <p:sp>
        <p:nvSpPr>
          <p:cNvPr id="6" name="Title 1">
            <a:extLst>
              <a:ext uri="{FF2B5EF4-FFF2-40B4-BE49-F238E27FC236}">
                <a16:creationId xmlns:a16="http://schemas.microsoft.com/office/drawing/2014/main" id="{C68CB8F6-33D0-4DDF-A858-9A0E6751AE58}"/>
              </a:ext>
            </a:extLst>
          </p:cNvPr>
          <p:cNvSpPr txBox="1">
            <a:spLocks/>
          </p:cNvSpPr>
          <p:nvPr/>
        </p:nvSpPr>
        <p:spPr>
          <a:xfrm>
            <a:off x="612950" y="2855793"/>
            <a:ext cx="3413156" cy="2098673"/>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dirty="0"/>
              <a:t>Thin moral concepts</a:t>
            </a:r>
          </a:p>
        </p:txBody>
      </p:sp>
    </p:spTree>
    <p:extLst>
      <p:ext uri="{BB962C8B-B14F-4D97-AF65-F5344CB8AC3E}">
        <p14:creationId xmlns:p14="http://schemas.microsoft.com/office/powerpoint/2010/main" val="922932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32771-1911-43FC-A638-59EFF0C9C217}"/>
              </a:ext>
            </a:extLst>
          </p:cNvPr>
          <p:cNvSpPr>
            <a:spLocks noGrp="1"/>
          </p:cNvSpPr>
          <p:nvPr>
            <p:ph type="title"/>
          </p:nvPr>
        </p:nvSpPr>
        <p:spPr>
          <a:xfrm>
            <a:off x="633743" y="3057099"/>
            <a:ext cx="3413156" cy="2470574"/>
          </a:xfrm>
        </p:spPr>
        <p:txBody>
          <a:bodyPr anchor="t">
            <a:normAutofit/>
          </a:bodyPr>
          <a:lstStyle/>
          <a:p>
            <a:pPr algn="l"/>
            <a:r>
              <a:rPr lang="en-US" sz="3600" b="1" dirty="0"/>
              <a:t>Transcripts</a:t>
            </a:r>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CBE87F24-0F5E-466E-BDA4-3A2357CF146B}"/>
              </a:ext>
            </a:extLst>
          </p:cNvPr>
          <p:cNvSpPr>
            <a:spLocks noGrp="1"/>
          </p:cNvSpPr>
          <p:nvPr>
            <p:ph idx="1"/>
          </p:nvPr>
        </p:nvSpPr>
        <p:spPr>
          <a:xfrm>
            <a:off x="5049672" y="1009934"/>
            <a:ext cx="6837528" cy="5459105"/>
          </a:xfrm>
        </p:spPr>
        <p:txBody>
          <a:bodyPr>
            <a:normAutofit/>
          </a:bodyPr>
          <a:lstStyle/>
          <a:p>
            <a:pPr>
              <a:spcBef>
                <a:spcPts val="0"/>
              </a:spcBef>
              <a:spcAft>
                <a:spcPts val="0"/>
              </a:spcAft>
            </a:pPr>
            <a:r>
              <a:rPr lang="en-US" sz="2800" dirty="0">
                <a:effectLst/>
              </a:rPr>
              <a:t>CHILDES databases for:</a:t>
            </a:r>
          </a:p>
          <a:p>
            <a:pPr lvl="1">
              <a:spcBef>
                <a:spcPts val="0"/>
              </a:spcBef>
              <a:spcAft>
                <a:spcPts val="0"/>
              </a:spcAft>
            </a:pPr>
            <a:r>
              <a:rPr lang="en-US" sz="2400" b="1" dirty="0">
                <a:solidFill>
                  <a:schemeClr val="tx1"/>
                </a:solidFill>
                <a:effectLst/>
              </a:rPr>
              <a:t>14 children </a:t>
            </a:r>
            <a:r>
              <a:rPr lang="en-US" sz="2400" dirty="0">
                <a:effectLst/>
              </a:rPr>
              <a:t>(8 boys and 6 girls, 12 U.S. families and 2 British families)</a:t>
            </a:r>
          </a:p>
          <a:p>
            <a:pPr marL="450000" lvl="1" indent="0">
              <a:spcBef>
                <a:spcPts val="0"/>
              </a:spcBef>
              <a:spcAft>
                <a:spcPts val="0"/>
              </a:spcAft>
              <a:buNone/>
            </a:pPr>
            <a:endParaRPr lang="en-US" sz="2400" dirty="0">
              <a:effectLst/>
            </a:endParaRPr>
          </a:p>
          <a:p>
            <a:pPr>
              <a:spcBef>
                <a:spcPts val="0"/>
              </a:spcBef>
              <a:spcAft>
                <a:spcPts val="0"/>
              </a:spcAft>
            </a:pPr>
            <a:r>
              <a:rPr lang="en-US" sz="2800" dirty="0">
                <a:effectLst/>
              </a:rPr>
              <a:t>Children selected to match Study 1 sample. </a:t>
            </a:r>
          </a:p>
          <a:p>
            <a:pPr lvl="1">
              <a:spcBef>
                <a:spcPts val="0"/>
              </a:spcBef>
              <a:spcAft>
                <a:spcPts val="0"/>
              </a:spcAft>
            </a:pPr>
            <a:r>
              <a:rPr lang="en-US" sz="2400" dirty="0">
                <a:effectLst/>
              </a:rPr>
              <a:t>English speaking</a:t>
            </a:r>
          </a:p>
          <a:p>
            <a:pPr lvl="1">
              <a:spcBef>
                <a:spcPts val="0"/>
              </a:spcBef>
              <a:spcAft>
                <a:spcPts val="0"/>
              </a:spcAft>
            </a:pPr>
            <a:r>
              <a:rPr lang="en-US" sz="2400" dirty="0">
                <a:effectLst/>
              </a:rPr>
              <a:t>Involve conversations that occurred at the child’s home (rather than a research lab)</a:t>
            </a:r>
          </a:p>
          <a:p>
            <a:pPr lvl="1">
              <a:spcBef>
                <a:spcPts val="0"/>
              </a:spcBef>
              <a:spcAft>
                <a:spcPts val="0"/>
              </a:spcAft>
            </a:pPr>
            <a:r>
              <a:rPr lang="en-US" sz="2400" dirty="0">
                <a:effectLst/>
              </a:rPr>
              <a:t>Dominantly composed of child/parent (rather than child/researcher) conversations</a:t>
            </a:r>
          </a:p>
          <a:p>
            <a:pPr lvl="1">
              <a:spcBef>
                <a:spcPts val="0"/>
              </a:spcBef>
              <a:spcAft>
                <a:spcPts val="0"/>
              </a:spcAft>
            </a:pPr>
            <a:r>
              <a:rPr lang="en-US" sz="2400" dirty="0">
                <a:effectLst/>
              </a:rPr>
              <a:t>Collected periodically over a span of time between the ages of 1 to 5 years old</a:t>
            </a:r>
            <a:endParaRPr lang="en-US" sz="2400" dirty="0"/>
          </a:p>
        </p:txBody>
      </p:sp>
    </p:spTree>
    <p:extLst>
      <p:ext uri="{BB962C8B-B14F-4D97-AF65-F5344CB8AC3E}">
        <p14:creationId xmlns:p14="http://schemas.microsoft.com/office/powerpoint/2010/main" val="2849060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5AA229-0B4E-4809-8BE3-C36D5ACEF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EC5DC4F-F474-4F1B-A967-837B4DA784CC}"/>
              </a:ext>
            </a:extLst>
          </p:cNvPr>
          <p:cNvPicPr>
            <a:picLocks noChangeAspect="1"/>
          </p:cNvPicPr>
          <p:nvPr/>
        </p:nvPicPr>
        <p:blipFill>
          <a:blip r:embed="rId3"/>
          <a:stretch>
            <a:fillRect/>
          </a:stretch>
        </p:blipFill>
        <p:spPr>
          <a:xfrm>
            <a:off x="4898355" y="1899284"/>
            <a:ext cx="6111238" cy="3136740"/>
          </a:xfrm>
          <a:prstGeom prst="rect">
            <a:avLst/>
          </a:prstGeom>
          <a:ln w="28575">
            <a:solidFill>
              <a:srgbClr val="C00000"/>
            </a:solidFill>
          </a:ln>
        </p:spPr>
      </p:pic>
      <p:sp>
        <p:nvSpPr>
          <p:cNvPr id="9" name="Title 1">
            <a:extLst>
              <a:ext uri="{FF2B5EF4-FFF2-40B4-BE49-F238E27FC236}">
                <a16:creationId xmlns:a16="http://schemas.microsoft.com/office/drawing/2014/main" id="{BE83DB86-D050-4445-9566-F0B2DCCEA833}"/>
              </a:ext>
            </a:extLst>
          </p:cNvPr>
          <p:cNvSpPr txBox="1">
            <a:spLocks/>
          </p:cNvSpPr>
          <p:nvPr/>
        </p:nvSpPr>
        <p:spPr>
          <a:xfrm>
            <a:off x="633743" y="3057099"/>
            <a:ext cx="3413156" cy="2470574"/>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dirty="0"/>
              <a:t>Transcripts</a:t>
            </a:r>
          </a:p>
        </p:txBody>
      </p:sp>
    </p:spTree>
    <p:extLst>
      <p:ext uri="{BB962C8B-B14F-4D97-AF65-F5344CB8AC3E}">
        <p14:creationId xmlns:p14="http://schemas.microsoft.com/office/powerpoint/2010/main" val="3096726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EF6C74-E89E-4B54-97FC-D25752D2685C}"/>
              </a:ext>
            </a:extLst>
          </p:cNvPr>
          <p:cNvSpPr>
            <a:spLocks noGrp="1"/>
          </p:cNvSpPr>
          <p:nvPr>
            <p:ph type="title"/>
          </p:nvPr>
        </p:nvSpPr>
        <p:spPr>
          <a:xfrm>
            <a:off x="612950" y="3261814"/>
            <a:ext cx="3413156" cy="3999123"/>
          </a:xfrm>
        </p:spPr>
        <p:txBody>
          <a:bodyPr anchor="t">
            <a:normAutofit/>
          </a:bodyPr>
          <a:lstStyle/>
          <a:p>
            <a:pPr algn="l"/>
            <a:r>
              <a:rPr lang="en-US" sz="3600" b="1" dirty="0">
                <a:effectLst/>
              </a:rPr>
              <a:t>Coding excerpts</a:t>
            </a:r>
            <a:br>
              <a:rPr lang="en-US" sz="3600" b="1" dirty="0">
                <a:effectLst/>
              </a:rPr>
            </a:br>
            <a:endParaRPr lang="en-US" sz="3600" b="1" dirty="0"/>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73E4628A-2C6B-4352-91AD-77B70EA818D9}"/>
              </a:ext>
            </a:extLst>
          </p:cNvPr>
          <p:cNvSpPr>
            <a:spLocks noGrp="1"/>
          </p:cNvSpPr>
          <p:nvPr>
            <p:ph idx="1"/>
          </p:nvPr>
        </p:nvSpPr>
        <p:spPr>
          <a:xfrm>
            <a:off x="4817660" y="750627"/>
            <a:ext cx="6864824" cy="5704763"/>
          </a:xfrm>
        </p:spPr>
        <p:txBody>
          <a:bodyPr>
            <a:normAutofit/>
          </a:bodyPr>
          <a:lstStyle/>
          <a:p>
            <a:pPr>
              <a:spcBef>
                <a:spcPts val="0"/>
              </a:spcBef>
              <a:spcAft>
                <a:spcPts val="0"/>
              </a:spcAft>
            </a:pPr>
            <a:r>
              <a:rPr lang="en-US" sz="2400" dirty="0">
                <a:effectLst/>
              </a:rPr>
              <a:t>Searches for use of the </a:t>
            </a:r>
            <a:r>
              <a:rPr lang="en-US" sz="2400" b="1" dirty="0">
                <a:solidFill>
                  <a:schemeClr val="tx1"/>
                </a:solidFill>
                <a:effectLst/>
              </a:rPr>
              <a:t>four target evaluative concepts </a:t>
            </a:r>
            <a:r>
              <a:rPr lang="en-US" sz="2400" dirty="0">
                <a:effectLst/>
              </a:rPr>
              <a:t>(</a:t>
            </a:r>
            <a:r>
              <a:rPr lang="en-US" sz="2400" i="1" dirty="0">
                <a:effectLst/>
              </a:rPr>
              <a:t>good</a:t>
            </a:r>
            <a:r>
              <a:rPr lang="en-US" sz="2400" dirty="0">
                <a:effectLst/>
              </a:rPr>
              <a:t>, </a:t>
            </a:r>
            <a:r>
              <a:rPr lang="en-US" sz="2400" i="1" dirty="0">
                <a:effectLst/>
              </a:rPr>
              <a:t>bad</a:t>
            </a:r>
            <a:r>
              <a:rPr lang="en-US" sz="2400" dirty="0">
                <a:effectLst/>
              </a:rPr>
              <a:t>, </a:t>
            </a:r>
            <a:r>
              <a:rPr lang="en-US" sz="2400" i="1" dirty="0">
                <a:effectLst/>
              </a:rPr>
              <a:t>right</a:t>
            </a:r>
            <a:r>
              <a:rPr lang="en-US" sz="2400" dirty="0">
                <a:effectLst/>
              </a:rPr>
              <a:t>, and </a:t>
            </a:r>
            <a:r>
              <a:rPr lang="en-US" sz="2400" i="1" dirty="0">
                <a:effectLst/>
              </a:rPr>
              <a:t>wrong</a:t>
            </a:r>
            <a:r>
              <a:rPr lang="en-US" sz="2400" dirty="0">
                <a:effectLst/>
              </a:rPr>
              <a:t>) were conducted, generating </a:t>
            </a:r>
            <a:r>
              <a:rPr lang="x-none" sz="2400" dirty="0">
                <a:effectLst/>
              </a:rPr>
              <a:t>conversation window </a:t>
            </a:r>
            <a:endParaRPr lang="en-US" sz="2400" dirty="0">
              <a:effectLst/>
            </a:endParaRPr>
          </a:p>
          <a:p>
            <a:pPr>
              <a:spcBef>
                <a:spcPts val="0"/>
              </a:spcBef>
              <a:spcAft>
                <a:spcPts val="0"/>
              </a:spcAft>
            </a:pPr>
            <a:endParaRPr lang="en-US" sz="1100" dirty="0">
              <a:effectLst/>
            </a:endParaRPr>
          </a:p>
          <a:p>
            <a:pPr lvl="1">
              <a:spcBef>
                <a:spcPts val="0"/>
              </a:spcBef>
              <a:spcAft>
                <a:spcPts val="0"/>
              </a:spcAft>
            </a:pPr>
            <a:r>
              <a:rPr lang="en-US" dirty="0">
                <a:effectLst/>
              </a:rPr>
              <a:t>We used a </a:t>
            </a:r>
            <a:r>
              <a:rPr lang="x-none" dirty="0">
                <a:effectLst/>
              </a:rPr>
              <a:t> </a:t>
            </a:r>
            <a:r>
              <a:rPr lang="x-none" b="1" dirty="0">
                <a:solidFill>
                  <a:schemeClr val="tx1"/>
                </a:solidFill>
                <a:effectLst/>
              </a:rPr>
              <a:t>7-line window </a:t>
            </a:r>
            <a:r>
              <a:rPr lang="x-none" dirty="0">
                <a:effectLst/>
              </a:rPr>
              <a:t>(3 lines above and 3 below</a:t>
            </a:r>
            <a:r>
              <a:rPr lang="en-US" dirty="0">
                <a:effectLst/>
              </a:rPr>
              <a:t>) to provide</a:t>
            </a:r>
            <a:r>
              <a:rPr lang="x-none" dirty="0">
                <a:effectLst/>
              </a:rPr>
              <a:t> additional context for identifying target concepts as being used </a:t>
            </a:r>
            <a:r>
              <a:rPr lang="en-US" dirty="0">
                <a:effectLst/>
              </a:rPr>
              <a:t>for either</a:t>
            </a:r>
            <a:r>
              <a:rPr lang="x-none" dirty="0">
                <a:effectLst/>
              </a:rPr>
              <a:t> moral </a:t>
            </a:r>
            <a:r>
              <a:rPr lang="en-US" dirty="0">
                <a:effectLst/>
              </a:rPr>
              <a:t>or </a:t>
            </a:r>
            <a:r>
              <a:rPr lang="x-none" dirty="0">
                <a:effectLst/>
              </a:rPr>
              <a:t>non-moral </a:t>
            </a:r>
            <a:r>
              <a:rPr lang="en-US" dirty="0">
                <a:effectLst/>
              </a:rPr>
              <a:t>evaluation</a:t>
            </a:r>
            <a:r>
              <a:rPr lang="x-none" dirty="0">
                <a:effectLst/>
              </a:rPr>
              <a:t>.</a:t>
            </a:r>
            <a:endParaRPr lang="en-US" dirty="0">
              <a:effectLst/>
            </a:endParaRPr>
          </a:p>
          <a:p>
            <a:pPr>
              <a:spcBef>
                <a:spcPts val="0"/>
              </a:spcBef>
              <a:spcAft>
                <a:spcPts val="0"/>
              </a:spcAft>
            </a:pPr>
            <a:endParaRPr lang="en-US" dirty="0">
              <a:effectLst/>
            </a:endParaRPr>
          </a:p>
          <a:p>
            <a:pPr>
              <a:spcBef>
                <a:spcPts val="0"/>
              </a:spcBef>
              <a:spcAft>
                <a:spcPts val="0"/>
              </a:spcAft>
            </a:pPr>
            <a:r>
              <a:rPr lang="en-US" b="1" u="sng" dirty="0">
                <a:effectLst/>
              </a:rPr>
              <a:t>File "adam03.cha": line 1474. Keyword: </a:t>
            </a:r>
            <a:r>
              <a:rPr lang="en-US" b="1" u="sng" dirty="0">
                <a:solidFill>
                  <a:schemeClr val="tx1"/>
                </a:solidFill>
                <a:effectLst/>
              </a:rPr>
              <a:t>good</a:t>
            </a:r>
            <a:r>
              <a:rPr lang="en-US" b="1" dirty="0">
                <a:effectLst/>
              </a:rPr>
              <a:t> </a:t>
            </a:r>
          </a:p>
          <a:p>
            <a:pPr lvl="1">
              <a:spcBef>
                <a:spcPts val="0"/>
              </a:spcBef>
              <a:spcAft>
                <a:spcPts val="0"/>
              </a:spcAft>
            </a:pPr>
            <a:r>
              <a:rPr lang="en-US" sz="2000" dirty="0">
                <a:effectLst/>
              </a:rPr>
              <a:t>*CHI:	play toy up.</a:t>
            </a:r>
          </a:p>
          <a:p>
            <a:pPr lvl="1">
              <a:spcBef>
                <a:spcPts val="0"/>
              </a:spcBef>
              <a:spcAft>
                <a:spcPts val="0"/>
              </a:spcAft>
            </a:pPr>
            <a:r>
              <a:rPr lang="en-US" sz="2000" dirty="0">
                <a:effectLst/>
              </a:rPr>
              <a:t>*CHI:	play toy up.</a:t>
            </a:r>
          </a:p>
          <a:p>
            <a:pPr lvl="1">
              <a:spcBef>
                <a:spcPts val="0"/>
              </a:spcBef>
              <a:spcAft>
                <a:spcPts val="0"/>
              </a:spcAft>
            </a:pPr>
            <a:r>
              <a:rPr lang="en-US" sz="2000" dirty="0">
                <a:effectLst/>
              </a:rPr>
              <a:t>*MOT: &lt;pick the play toys up&gt;.</a:t>
            </a:r>
          </a:p>
          <a:p>
            <a:pPr lvl="1">
              <a:spcBef>
                <a:spcPts val="0"/>
              </a:spcBef>
              <a:spcAft>
                <a:spcPts val="0"/>
              </a:spcAft>
            </a:pPr>
            <a:r>
              <a:rPr lang="en-US" sz="2000" b="1" dirty="0">
                <a:solidFill>
                  <a:schemeClr val="tx1"/>
                </a:solidFill>
                <a:effectLst/>
              </a:rPr>
              <a:t>*MOT: that's a good boy</a:t>
            </a:r>
            <a:r>
              <a:rPr lang="en-US" sz="2000" b="1" dirty="0">
                <a:effectLst/>
              </a:rPr>
              <a:t>.</a:t>
            </a:r>
            <a:endParaRPr lang="en-US" sz="2000" dirty="0">
              <a:effectLst/>
            </a:endParaRPr>
          </a:p>
          <a:p>
            <a:pPr lvl="1">
              <a:spcBef>
                <a:spcPts val="0"/>
              </a:spcBef>
              <a:spcAft>
                <a:spcPts val="0"/>
              </a:spcAft>
            </a:pPr>
            <a:r>
              <a:rPr lang="en-US" sz="2000" dirty="0">
                <a:effectLst/>
              </a:rPr>
              <a:t>*CHI:	good boy.</a:t>
            </a:r>
          </a:p>
          <a:p>
            <a:pPr lvl="1">
              <a:spcBef>
                <a:spcPts val="0"/>
              </a:spcBef>
              <a:spcAft>
                <a:spcPts val="0"/>
              </a:spcAft>
            </a:pPr>
            <a:r>
              <a:rPr lang="en-US" sz="2000" dirty="0">
                <a:effectLst/>
              </a:rPr>
              <a:t>*CHI:	one # two.</a:t>
            </a:r>
          </a:p>
          <a:p>
            <a:pPr lvl="1">
              <a:spcBef>
                <a:spcPts val="0"/>
              </a:spcBef>
              <a:spcAft>
                <a:spcPts val="0"/>
              </a:spcAft>
            </a:pPr>
            <a:r>
              <a:rPr lang="en-US" sz="2000" dirty="0">
                <a:effectLst/>
              </a:rPr>
              <a:t>*CHI:	ok. </a:t>
            </a:r>
          </a:p>
          <a:p>
            <a:pPr>
              <a:spcBef>
                <a:spcPts val="0"/>
              </a:spcBef>
              <a:spcAft>
                <a:spcPts val="0"/>
              </a:spcAft>
            </a:pPr>
            <a:endParaRPr lang="en-US" sz="1100" dirty="0"/>
          </a:p>
        </p:txBody>
      </p:sp>
    </p:spTree>
    <p:extLst>
      <p:ext uri="{BB962C8B-B14F-4D97-AF65-F5344CB8AC3E}">
        <p14:creationId xmlns:p14="http://schemas.microsoft.com/office/powerpoint/2010/main" val="3214469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CDAA3-20EB-4DAB-BAB1-A5628FF6FCB4}"/>
              </a:ext>
            </a:extLst>
          </p:cNvPr>
          <p:cNvSpPr>
            <a:spLocks noGrp="1"/>
          </p:cNvSpPr>
          <p:nvPr>
            <p:ph type="title"/>
          </p:nvPr>
        </p:nvSpPr>
        <p:spPr>
          <a:xfrm>
            <a:off x="633743" y="2866029"/>
            <a:ext cx="3413156" cy="2661643"/>
          </a:xfrm>
        </p:spPr>
        <p:txBody>
          <a:bodyPr anchor="t">
            <a:normAutofit/>
          </a:bodyPr>
          <a:lstStyle/>
          <a:p>
            <a:pPr algn="l"/>
            <a:r>
              <a:rPr lang="x-none" sz="3600" b="1" dirty="0">
                <a:effectLst/>
              </a:rPr>
              <a:t>Moral vs. </a:t>
            </a:r>
            <a:r>
              <a:rPr lang="en-US" sz="3600" b="1" dirty="0">
                <a:effectLst/>
              </a:rPr>
              <a:t>      </a:t>
            </a:r>
            <a:r>
              <a:rPr lang="x-none" sz="3600" b="1" dirty="0">
                <a:effectLst/>
              </a:rPr>
              <a:t>non-moral</a:t>
            </a:r>
            <a:r>
              <a:rPr lang="en-US" sz="3600" b="1" dirty="0">
                <a:effectLst/>
              </a:rPr>
              <a:t> evaluation</a:t>
            </a:r>
            <a:endParaRPr lang="en-US" sz="3600" b="1" dirty="0"/>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AF777DE9-16CD-4DBC-A6F1-F12119CC46E0}"/>
              </a:ext>
            </a:extLst>
          </p:cNvPr>
          <p:cNvSpPr>
            <a:spLocks noGrp="1"/>
          </p:cNvSpPr>
          <p:nvPr>
            <p:ph idx="1"/>
          </p:nvPr>
        </p:nvSpPr>
        <p:spPr>
          <a:xfrm>
            <a:off x="4995082" y="965199"/>
            <a:ext cx="6687402" cy="5517487"/>
          </a:xfrm>
        </p:spPr>
        <p:txBody>
          <a:bodyPr>
            <a:normAutofit/>
          </a:bodyPr>
          <a:lstStyle/>
          <a:p>
            <a:pPr>
              <a:spcBef>
                <a:spcPts val="0"/>
              </a:spcBef>
              <a:spcAft>
                <a:spcPts val="0"/>
              </a:spcAft>
            </a:pPr>
            <a:r>
              <a:rPr lang="en-US" sz="2400" dirty="0">
                <a:effectLst/>
              </a:rPr>
              <a:t>We </a:t>
            </a:r>
            <a:r>
              <a:rPr lang="x-none" sz="2400" dirty="0">
                <a:effectLst/>
              </a:rPr>
              <a:t>read through each excerpt and distinguish</a:t>
            </a:r>
            <a:r>
              <a:rPr lang="en-US" sz="2400" dirty="0">
                <a:effectLst/>
              </a:rPr>
              <a:t>ed </a:t>
            </a:r>
            <a:r>
              <a:rPr lang="x-none" sz="2400" dirty="0">
                <a:effectLst/>
              </a:rPr>
              <a:t>between </a:t>
            </a:r>
            <a:r>
              <a:rPr lang="x-none" sz="2400" u="sng" dirty="0">
                <a:effectLst/>
              </a:rPr>
              <a:t>moral</a:t>
            </a:r>
            <a:r>
              <a:rPr lang="x-none" sz="2400" dirty="0">
                <a:effectLst/>
              </a:rPr>
              <a:t> and </a:t>
            </a:r>
            <a:r>
              <a:rPr lang="x-none" sz="2400" u="sng" dirty="0">
                <a:effectLst/>
              </a:rPr>
              <a:t>non-moral</a:t>
            </a:r>
            <a:r>
              <a:rPr lang="x-none" sz="2400" dirty="0">
                <a:effectLst/>
              </a:rPr>
              <a:t> uses of the </a:t>
            </a:r>
            <a:r>
              <a:rPr lang="en-US" sz="2400" dirty="0">
                <a:effectLst/>
              </a:rPr>
              <a:t>target </a:t>
            </a:r>
            <a:r>
              <a:rPr lang="x-none" sz="2400" dirty="0">
                <a:effectLst/>
              </a:rPr>
              <a:t>concepts in parent/child conversation</a:t>
            </a:r>
            <a:r>
              <a:rPr lang="en-US" sz="2400" dirty="0">
                <a:effectLst/>
              </a:rPr>
              <a:t>s</a:t>
            </a:r>
            <a:r>
              <a:rPr lang="x-none" sz="2400" dirty="0">
                <a:effectLst/>
              </a:rPr>
              <a:t>. </a:t>
            </a:r>
            <a:endParaRPr lang="en-US" sz="2400" dirty="0">
              <a:effectLst/>
            </a:endParaRPr>
          </a:p>
          <a:p>
            <a:pPr>
              <a:lnSpc>
                <a:spcPct val="110000"/>
              </a:lnSpc>
              <a:spcBef>
                <a:spcPts val="0"/>
              </a:spcBef>
              <a:spcAft>
                <a:spcPts val="0"/>
              </a:spcAft>
            </a:pPr>
            <a:endParaRPr lang="en-US" sz="2400" dirty="0">
              <a:effectLst/>
            </a:endParaRPr>
          </a:p>
          <a:p>
            <a:pPr>
              <a:spcBef>
                <a:spcPts val="0"/>
              </a:spcBef>
              <a:spcAft>
                <a:spcPts val="0"/>
              </a:spcAft>
            </a:pPr>
            <a:r>
              <a:rPr lang="en-US" sz="2400" b="1" dirty="0">
                <a:effectLst/>
              </a:rPr>
              <a:t>In order for each concept’s use to count as </a:t>
            </a:r>
            <a:r>
              <a:rPr lang="en-US" sz="2400" b="1" u="sng" dirty="0">
                <a:solidFill>
                  <a:schemeClr val="tx1"/>
                </a:solidFill>
                <a:effectLst/>
              </a:rPr>
              <a:t>moral</a:t>
            </a:r>
            <a:r>
              <a:rPr lang="en-US" sz="2400" b="1" dirty="0">
                <a:effectLst/>
              </a:rPr>
              <a:t>, it had to have been used for:</a:t>
            </a:r>
          </a:p>
          <a:p>
            <a:pPr lvl="1">
              <a:spcBef>
                <a:spcPts val="0"/>
              </a:spcBef>
              <a:spcAft>
                <a:spcPts val="0"/>
              </a:spcAft>
            </a:pPr>
            <a:r>
              <a:rPr lang="en-US" sz="2000" dirty="0">
                <a:effectLst/>
              </a:rPr>
              <a:t>the evaluation of physical or psychological/emotional harm, injury, or hurt caused to self or others—also, harm to objects (Kagan, 1981)</a:t>
            </a:r>
          </a:p>
          <a:p>
            <a:pPr lvl="1">
              <a:spcBef>
                <a:spcPts val="0"/>
              </a:spcBef>
              <a:spcAft>
                <a:spcPts val="0"/>
              </a:spcAft>
            </a:pPr>
            <a:r>
              <a:rPr lang="en-US" sz="2000" dirty="0">
                <a:effectLst/>
              </a:rPr>
              <a:t>discussions of prosocial or antisocial behavior</a:t>
            </a:r>
          </a:p>
          <a:p>
            <a:pPr lvl="1">
              <a:spcBef>
                <a:spcPts val="0"/>
              </a:spcBef>
              <a:spcAft>
                <a:spcPts val="0"/>
              </a:spcAft>
            </a:pPr>
            <a:r>
              <a:rPr lang="en-US" sz="2000" dirty="0">
                <a:effectLst/>
              </a:rPr>
              <a:t>demonstrations of caring, concern, empathy for others (person, animal, or object)</a:t>
            </a:r>
          </a:p>
          <a:p>
            <a:pPr lvl="1">
              <a:spcBef>
                <a:spcPts val="0"/>
              </a:spcBef>
              <a:spcAft>
                <a:spcPts val="0"/>
              </a:spcAft>
            </a:pPr>
            <a:r>
              <a:rPr lang="en-US" sz="2000" dirty="0">
                <a:effectLst/>
              </a:rPr>
              <a:t>discussions of upholding obligations (following rules, keeping promises, doing what is expected, etc.) and meeting social expectations/norms. </a:t>
            </a:r>
            <a:endParaRPr lang="en-US" sz="2000" dirty="0"/>
          </a:p>
        </p:txBody>
      </p:sp>
    </p:spTree>
    <p:extLst>
      <p:ext uri="{BB962C8B-B14F-4D97-AF65-F5344CB8AC3E}">
        <p14:creationId xmlns:p14="http://schemas.microsoft.com/office/powerpoint/2010/main" val="3765135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AA787C-DEA2-4EE8-AB09-F39AF5943A03}"/>
              </a:ext>
            </a:extLst>
          </p:cNvPr>
          <p:cNvSpPr>
            <a:spLocks noGrp="1"/>
          </p:cNvSpPr>
          <p:nvPr>
            <p:ph type="title"/>
          </p:nvPr>
        </p:nvSpPr>
        <p:spPr>
          <a:xfrm>
            <a:off x="633743" y="2975212"/>
            <a:ext cx="3413156" cy="2552461"/>
          </a:xfrm>
        </p:spPr>
        <p:txBody>
          <a:bodyPr anchor="t">
            <a:normAutofit/>
          </a:bodyPr>
          <a:lstStyle/>
          <a:p>
            <a:pPr algn="l"/>
            <a:r>
              <a:rPr lang="en-US" sz="3600" b="1" dirty="0"/>
              <a:t>Coding scheme</a:t>
            </a:r>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8A66EA24-C766-4819-8D38-200EBAB12AF1}"/>
              </a:ext>
            </a:extLst>
          </p:cNvPr>
          <p:cNvSpPr>
            <a:spLocks noGrp="1"/>
          </p:cNvSpPr>
          <p:nvPr>
            <p:ph idx="1"/>
          </p:nvPr>
        </p:nvSpPr>
        <p:spPr>
          <a:xfrm>
            <a:off x="4967786" y="1883391"/>
            <a:ext cx="6919414" cy="3644282"/>
          </a:xfrm>
        </p:spPr>
        <p:txBody>
          <a:bodyPr>
            <a:normAutofit/>
          </a:bodyPr>
          <a:lstStyle/>
          <a:p>
            <a:pPr>
              <a:lnSpc>
                <a:spcPct val="90000"/>
              </a:lnSpc>
            </a:pPr>
            <a:r>
              <a:rPr lang="en-US" sz="2400" b="1" dirty="0">
                <a:solidFill>
                  <a:schemeClr val="tx1"/>
                </a:solidFill>
                <a:effectLst/>
              </a:rPr>
              <a:t>Speaker</a:t>
            </a:r>
            <a:r>
              <a:rPr lang="en-US" sz="2400" dirty="0">
                <a:effectLst/>
              </a:rPr>
              <a:t>: adult (parent) </a:t>
            </a:r>
            <a:r>
              <a:rPr lang="x-none" sz="2400" dirty="0">
                <a:effectLst/>
              </a:rPr>
              <a:t>or child</a:t>
            </a:r>
            <a:endParaRPr lang="en-US" sz="2400" dirty="0">
              <a:effectLst/>
            </a:endParaRPr>
          </a:p>
          <a:p>
            <a:pPr>
              <a:lnSpc>
                <a:spcPct val="90000"/>
              </a:lnSpc>
            </a:pPr>
            <a:r>
              <a:rPr lang="en-US" sz="2400" b="1" dirty="0">
                <a:solidFill>
                  <a:schemeClr val="tx1"/>
                </a:solidFill>
                <a:effectLst/>
              </a:rPr>
              <a:t>Use</a:t>
            </a:r>
            <a:r>
              <a:rPr lang="en-US" sz="2400" dirty="0">
                <a:effectLst/>
              </a:rPr>
              <a:t>: the goal of the moral evaluation being performed</a:t>
            </a:r>
          </a:p>
          <a:p>
            <a:pPr>
              <a:lnSpc>
                <a:spcPct val="90000"/>
              </a:lnSpc>
            </a:pPr>
            <a:r>
              <a:rPr lang="en-US" sz="2400" b="1" dirty="0">
                <a:solidFill>
                  <a:schemeClr val="tx1"/>
                </a:solidFill>
                <a:effectLst/>
              </a:rPr>
              <a:t>Reference</a:t>
            </a:r>
            <a:r>
              <a:rPr lang="en-US" sz="2400" dirty="0">
                <a:effectLst/>
              </a:rPr>
              <a:t>: the</a:t>
            </a:r>
            <a:r>
              <a:rPr lang="x-none" sz="2400" dirty="0">
                <a:effectLst/>
              </a:rPr>
              <a:t> topics, characteristics, and/or features of the situation the speaker </a:t>
            </a:r>
            <a:r>
              <a:rPr lang="en-US" sz="2400" dirty="0">
                <a:effectLst/>
              </a:rPr>
              <a:t>was either morally evaluating or referencing as the source of the moral evaluation</a:t>
            </a:r>
          </a:p>
          <a:p>
            <a:pPr lvl="1">
              <a:lnSpc>
                <a:spcPct val="90000"/>
              </a:lnSpc>
            </a:pPr>
            <a:r>
              <a:rPr lang="en-US" sz="1500" dirty="0">
                <a:effectLst/>
              </a:rPr>
              <a:t>NOTE: In this study we teased apart the reference to “dispositions” (internal psychological states” and “behavior”</a:t>
            </a:r>
            <a:endParaRPr lang="en-US" sz="1500" dirty="0"/>
          </a:p>
        </p:txBody>
      </p:sp>
      <p:sp>
        <p:nvSpPr>
          <p:cNvPr id="6" name="TextBox 5">
            <a:extLst>
              <a:ext uri="{FF2B5EF4-FFF2-40B4-BE49-F238E27FC236}">
                <a16:creationId xmlns:a16="http://schemas.microsoft.com/office/drawing/2014/main" id="{02818754-C67D-45E5-9B78-794942FBD6D4}"/>
              </a:ext>
            </a:extLst>
          </p:cNvPr>
          <p:cNvSpPr txBox="1"/>
          <p:nvPr/>
        </p:nvSpPr>
        <p:spPr>
          <a:xfrm>
            <a:off x="8281459" y="5641032"/>
            <a:ext cx="3655783" cy="1015663"/>
          </a:xfrm>
          <a:prstGeom prst="rect">
            <a:avLst/>
          </a:prstGeom>
          <a:solidFill>
            <a:schemeClr val="bg2">
              <a:lumMod val="10000"/>
              <a:lumOff val="90000"/>
              <a:alpha val="50000"/>
            </a:schemeClr>
          </a:solidFill>
          <a:ln w="28575">
            <a:solidFill>
              <a:srgbClr val="FFC000"/>
            </a:solidFill>
          </a:ln>
        </p:spPr>
        <p:txBody>
          <a:bodyPr wrap="square" rtlCol="0">
            <a:spAutoFit/>
          </a:bodyPr>
          <a:lstStyle/>
          <a:p>
            <a:r>
              <a:rPr lang="en-US" sz="2000" dirty="0">
                <a:solidFill>
                  <a:srgbClr val="C00000"/>
                </a:solidFill>
              </a:rPr>
              <a:t>25% of conversation windows coded by two coders, reliability Cohen’s </a:t>
            </a:r>
            <a:r>
              <a:rPr lang="el-GR" sz="2000" dirty="0">
                <a:solidFill>
                  <a:srgbClr val="C00000"/>
                </a:solidFill>
              </a:rPr>
              <a:t>κ</a:t>
            </a:r>
            <a:r>
              <a:rPr lang="en-US" sz="2000" dirty="0">
                <a:solidFill>
                  <a:srgbClr val="C00000"/>
                </a:solidFill>
              </a:rPr>
              <a:t> between </a:t>
            </a:r>
            <a:r>
              <a:rPr lang="el-GR" sz="2000" dirty="0">
                <a:solidFill>
                  <a:srgbClr val="C00000"/>
                </a:solidFill>
              </a:rPr>
              <a:t> =</a:t>
            </a:r>
            <a:r>
              <a:rPr lang="en-US" sz="2000" dirty="0">
                <a:solidFill>
                  <a:srgbClr val="C00000"/>
                </a:solidFill>
              </a:rPr>
              <a:t> .86 – 1.00</a:t>
            </a:r>
            <a:endParaRPr lang="el-GR" sz="2000" dirty="0">
              <a:solidFill>
                <a:srgbClr val="C00000"/>
              </a:solidFill>
            </a:endParaRPr>
          </a:p>
        </p:txBody>
      </p:sp>
    </p:spTree>
    <p:extLst>
      <p:ext uri="{BB962C8B-B14F-4D97-AF65-F5344CB8AC3E}">
        <p14:creationId xmlns:p14="http://schemas.microsoft.com/office/powerpoint/2010/main" val="337430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A7C74-7676-4D18-B615-4E6AF9807711}"/>
              </a:ext>
            </a:extLst>
          </p:cNvPr>
          <p:cNvSpPr>
            <a:spLocks noGrp="1"/>
          </p:cNvSpPr>
          <p:nvPr>
            <p:ph type="title"/>
          </p:nvPr>
        </p:nvSpPr>
        <p:spPr>
          <a:xfrm>
            <a:off x="689087" y="3074159"/>
            <a:ext cx="3413156" cy="2098673"/>
          </a:xfrm>
        </p:spPr>
        <p:txBody>
          <a:bodyPr anchor="t">
            <a:normAutofit/>
          </a:bodyPr>
          <a:lstStyle/>
          <a:p>
            <a:pPr algn="l"/>
            <a:r>
              <a:rPr lang="en-US" sz="3600" b="1" dirty="0">
                <a:effectLst/>
              </a:rPr>
              <a:t>COCA –                   Adult Sample</a:t>
            </a:r>
            <a:br>
              <a:rPr lang="en-US" sz="3600" b="1" dirty="0">
                <a:effectLst/>
              </a:rPr>
            </a:br>
            <a:endParaRPr lang="en-US" sz="3600" b="1" dirty="0"/>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F2B4C2BB-D506-42C8-989E-188757D6F98D}"/>
              </a:ext>
            </a:extLst>
          </p:cNvPr>
          <p:cNvSpPr>
            <a:spLocks noGrp="1"/>
          </p:cNvSpPr>
          <p:nvPr>
            <p:ph idx="1"/>
          </p:nvPr>
        </p:nvSpPr>
        <p:spPr>
          <a:xfrm>
            <a:off x="5148942" y="965200"/>
            <a:ext cx="6506245" cy="5217236"/>
          </a:xfrm>
        </p:spPr>
        <p:txBody>
          <a:bodyPr>
            <a:normAutofit fontScale="92500" lnSpcReduction="20000"/>
          </a:bodyPr>
          <a:lstStyle/>
          <a:p>
            <a:pPr>
              <a:lnSpc>
                <a:spcPct val="110000"/>
              </a:lnSpc>
              <a:spcBef>
                <a:spcPts val="0"/>
              </a:spcBef>
              <a:spcAft>
                <a:spcPts val="0"/>
              </a:spcAft>
            </a:pPr>
            <a:r>
              <a:rPr lang="en-US" sz="2600" b="1" dirty="0">
                <a:effectLst/>
              </a:rPr>
              <a:t>One possible explanation for the asymmetry of thin concept use observed in Study 1 is that it reflects a general pattern of use at the population level</a:t>
            </a:r>
            <a:r>
              <a:rPr lang="en-US" sz="2600" dirty="0">
                <a:effectLst/>
              </a:rPr>
              <a:t>. </a:t>
            </a:r>
          </a:p>
          <a:p>
            <a:pPr lvl="1">
              <a:lnSpc>
                <a:spcPct val="110000"/>
              </a:lnSpc>
              <a:spcBef>
                <a:spcPts val="0"/>
              </a:spcBef>
              <a:spcAft>
                <a:spcPts val="0"/>
              </a:spcAft>
            </a:pPr>
            <a:r>
              <a:rPr lang="en-US" sz="2400" dirty="0">
                <a:effectLst/>
              </a:rPr>
              <a:t>To explore this, we sampled the use the four concepts in the </a:t>
            </a:r>
            <a:r>
              <a:rPr lang="en-US" sz="2400" b="1" i="1" dirty="0">
                <a:effectLst/>
              </a:rPr>
              <a:t>Corpus of Contemporary American English</a:t>
            </a:r>
            <a:r>
              <a:rPr lang="en-US" sz="2400" b="1" dirty="0">
                <a:effectLst/>
              </a:rPr>
              <a:t> </a:t>
            </a:r>
            <a:r>
              <a:rPr lang="en-US" sz="2400" dirty="0">
                <a:effectLst/>
              </a:rPr>
              <a:t>(COCA; Davies, 2003), an online resource of spoken (e.g., radio sources, TV) and written English (e.g., fiction, popular magazines, newspapers, and academic texts) in the U.S., covering 1990-2010. </a:t>
            </a:r>
          </a:p>
          <a:p>
            <a:pPr marL="450000" lvl="1" indent="0">
              <a:lnSpc>
                <a:spcPct val="110000"/>
              </a:lnSpc>
              <a:spcBef>
                <a:spcPts val="0"/>
              </a:spcBef>
              <a:spcAft>
                <a:spcPts val="0"/>
              </a:spcAft>
              <a:buNone/>
            </a:pPr>
            <a:endParaRPr lang="en-US" sz="2400" dirty="0">
              <a:effectLst/>
            </a:endParaRPr>
          </a:p>
          <a:p>
            <a:pPr>
              <a:lnSpc>
                <a:spcPct val="110000"/>
              </a:lnSpc>
              <a:spcBef>
                <a:spcPts val="0"/>
              </a:spcBef>
              <a:spcAft>
                <a:spcPts val="0"/>
              </a:spcAft>
            </a:pPr>
            <a:r>
              <a:rPr lang="en-US" sz="2600" b="1" dirty="0">
                <a:solidFill>
                  <a:schemeClr val="tx1"/>
                </a:solidFill>
                <a:effectLst/>
              </a:rPr>
              <a:t>Randomly selected </a:t>
            </a:r>
            <a:r>
              <a:rPr lang="en-US" sz="2600" b="1" u="sng" dirty="0">
                <a:solidFill>
                  <a:schemeClr val="tx1"/>
                </a:solidFill>
                <a:effectLst/>
              </a:rPr>
              <a:t>1,000 uses for each concept</a:t>
            </a:r>
            <a:r>
              <a:rPr lang="en-US" sz="2600" b="1" dirty="0">
                <a:solidFill>
                  <a:schemeClr val="tx1"/>
                </a:solidFill>
                <a:effectLst/>
              </a:rPr>
              <a:t> from the database </a:t>
            </a:r>
          </a:p>
          <a:p>
            <a:pPr lvl="1">
              <a:lnSpc>
                <a:spcPct val="110000"/>
              </a:lnSpc>
              <a:spcBef>
                <a:spcPts val="0"/>
              </a:spcBef>
              <a:spcAft>
                <a:spcPts val="0"/>
              </a:spcAft>
            </a:pPr>
            <a:r>
              <a:rPr lang="en-US" sz="2400" b="1" dirty="0">
                <a:solidFill>
                  <a:schemeClr val="tx1"/>
                </a:solidFill>
                <a:effectLst/>
              </a:rPr>
              <a:t>We coded them for moral/non-moral status, using the same criteria as above. </a:t>
            </a:r>
          </a:p>
          <a:p>
            <a:pPr>
              <a:lnSpc>
                <a:spcPct val="110000"/>
              </a:lnSpc>
            </a:pPr>
            <a:endParaRPr lang="en-US" sz="1900" dirty="0"/>
          </a:p>
        </p:txBody>
      </p:sp>
    </p:spTree>
    <p:extLst>
      <p:ext uri="{BB962C8B-B14F-4D97-AF65-F5344CB8AC3E}">
        <p14:creationId xmlns:p14="http://schemas.microsoft.com/office/powerpoint/2010/main" val="3230376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26840CB7-CCA0-4F50-9370-DEF44ABF7DE8}"/>
              </a:ext>
            </a:extLst>
          </p:cNvPr>
          <p:cNvSpPr>
            <a:spLocks noGrp="1"/>
          </p:cNvSpPr>
          <p:nvPr>
            <p:ph idx="1"/>
          </p:nvPr>
        </p:nvSpPr>
        <p:spPr>
          <a:xfrm>
            <a:off x="4967785" y="965200"/>
            <a:ext cx="6960358" cy="5449248"/>
          </a:xfrm>
        </p:spPr>
        <p:txBody>
          <a:bodyPr>
            <a:normAutofit/>
          </a:bodyPr>
          <a:lstStyle/>
          <a:p>
            <a:r>
              <a:rPr lang="en-US" sz="2800" b="1" dirty="0">
                <a:effectLst/>
              </a:rPr>
              <a:t>18,024 instances of the four evaluative concepts:</a:t>
            </a:r>
          </a:p>
          <a:p>
            <a:pPr lvl="1"/>
            <a:r>
              <a:rPr lang="en-US" sz="2400" dirty="0">
                <a:effectLst/>
              </a:rPr>
              <a:t>4,779 instances of </a:t>
            </a:r>
            <a:r>
              <a:rPr lang="en-US" sz="2400" b="1" u="sng" dirty="0">
                <a:effectLst/>
              </a:rPr>
              <a:t>good</a:t>
            </a:r>
            <a:r>
              <a:rPr lang="en-US" sz="2400" i="1" dirty="0">
                <a:effectLst/>
              </a:rPr>
              <a:t>:</a:t>
            </a:r>
            <a:r>
              <a:rPr lang="en-US" sz="2400" dirty="0">
                <a:effectLst/>
              </a:rPr>
              <a:t> </a:t>
            </a:r>
          </a:p>
          <a:p>
            <a:pPr lvl="2"/>
            <a:r>
              <a:rPr lang="en-US" sz="2000" b="1" dirty="0">
                <a:solidFill>
                  <a:srgbClr val="FFC000"/>
                </a:solidFill>
                <a:effectLst/>
              </a:rPr>
              <a:t>9.4% moral </a:t>
            </a:r>
            <a:r>
              <a:rPr lang="en-US" sz="2000" dirty="0">
                <a:effectLst/>
              </a:rPr>
              <a:t>(14.4% by children, 8.4% by adults)</a:t>
            </a:r>
          </a:p>
          <a:p>
            <a:pPr lvl="1"/>
            <a:r>
              <a:rPr lang="en-US" sz="2400" dirty="0">
                <a:effectLst/>
              </a:rPr>
              <a:t>571 instances of </a:t>
            </a:r>
            <a:r>
              <a:rPr lang="en-US" sz="2400" b="1" u="sng" dirty="0">
                <a:effectLst/>
              </a:rPr>
              <a:t>bad</a:t>
            </a:r>
            <a:r>
              <a:rPr lang="en-US" sz="2400" i="1" dirty="0">
                <a:effectLst/>
              </a:rPr>
              <a:t>: </a:t>
            </a:r>
          </a:p>
          <a:p>
            <a:pPr lvl="2"/>
            <a:r>
              <a:rPr lang="en-US" sz="2000" b="1" dirty="0">
                <a:solidFill>
                  <a:srgbClr val="FFC000"/>
                </a:solidFill>
                <a:effectLst/>
              </a:rPr>
              <a:t>59.5% moral </a:t>
            </a:r>
            <a:r>
              <a:rPr lang="en-US" sz="2000" dirty="0">
                <a:effectLst/>
              </a:rPr>
              <a:t>(72.5% by children, 50.4% by adults)</a:t>
            </a:r>
          </a:p>
          <a:p>
            <a:pPr lvl="1"/>
            <a:r>
              <a:rPr lang="en-US" sz="2400" dirty="0">
                <a:effectLst/>
              </a:rPr>
              <a:t>12,166 instances of </a:t>
            </a:r>
            <a:r>
              <a:rPr lang="en-US" sz="2400" b="1" u="sng" dirty="0">
                <a:effectLst/>
              </a:rPr>
              <a:t>right</a:t>
            </a:r>
            <a:r>
              <a:rPr lang="en-US" sz="2400" i="1" dirty="0">
                <a:effectLst/>
              </a:rPr>
              <a:t>:</a:t>
            </a:r>
          </a:p>
          <a:p>
            <a:pPr lvl="2"/>
            <a:r>
              <a:rPr lang="en-US" sz="2000" i="1" dirty="0">
                <a:effectLst/>
              </a:rPr>
              <a:t> </a:t>
            </a:r>
            <a:r>
              <a:rPr lang="en-US" sz="2000" b="1" dirty="0">
                <a:solidFill>
                  <a:srgbClr val="FFC000"/>
                </a:solidFill>
                <a:effectLst/>
              </a:rPr>
              <a:t>0.1% moral </a:t>
            </a:r>
            <a:r>
              <a:rPr lang="en-US" sz="2000" dirty="0">
                <a:effectLst/>
              </a:rPr>
              <a:t>(0.1% of the time by both)</a:t>
            </a:r>
          </a:p>
          <a:p>
            <a:pPr lvl="1"/>
            <a:r>
              <a:rPr lang="en-US" sz="2400" dirty="0">
                <a:effectLst/>
              </a:rPr>
              <a:t>508 instances of </a:t>
            </a:r>
            <a:r>
              <a:rPr lang="en-US" sz="2400" b="1" u="sng" dirty="0">
                <a:effectLst/>
              </a:rPr>
              <a:t>wrong</a:t>
            </a:r>
            <a:r>
              <a:rPr lang="en-US" sz="2400" i="1" dirty="0">
                <a:effectLst/>
              </a:rPr>
              <a:t>: </a:t>
            </a:r>
          </a:p>
          <a:p>
            <a:pPr lvl="2"/>
            <a:r>
              <a:rPr lang="en-US" sz="2000" b="1" dirty="0">
                <a:solidFill>
                  <a:srgbClr val="FFC000"/>
                </a:solidFill>
                <a:effectLst/>
              </a:rPr>
              <a:t>3.1% moral </a:t>
            </a:r>
            <a:r>
              <a:rPr lang="en-US" sz="2000" dirty="0">
                <a:effectLst/>
              </a:rPr>
              <a:t>(1.5% by children and 3.8% for adults)</a:t>
            </a:r>
          </a:p>
          <a:p>
            <a:endParaRPr lang="en-US" dirty="0"/>
          </a:p>
        </p:txBody>
      </p:sp>
      <p:sp>
        <p:nvSpPr>
          <p:cNvPr id="9" name="Title 1">
            <a:extLst>
              <a:ext uri="{FF2B5EF4-FFF2-40B4-BE49-F238E27FC236}">
                <a16:creationId xmlns:a16="http://schemas.microsoft.com/office/drawing/2014/main" id="{9B07F165-DBF9-47AB-AE08-D726896FD5E1}"/>
              </a:ext>
            </a:extLst>
          </p:cNvPr>
          <p:cNvSpPr txBox="1">
            <a:spLocks/>
          </p:cNvSpPr>
          <p:nvPr/>
        </p:nvSpPr>
        <p:spPr>
          <a:xfrm>
            <a:off x="845556" y="2870791"/>
            <a:ext cx="3078749"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a:t>Results</a:t>
            </a:r>
          </a:p>
        </p:txBody>
      </p:sp>
    </p:spTree>
    <p:extLst>
      <p:ext uri="{BB962C8B-B14F-4D97-AF65-F5344CB8AC3E}">
        <p14:creationId xmlns:p14="http://schemas.microsoft.com/office/powerpoint/2010/main" val="2454084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C703B06A-630D-4968-9314-13155BB7D6D3}"/>
              </a:ext>
            </a:extLst>
          </p:cNvPr>
          <p:cNvSpPr>
            <a:spLocks noGrp="1"/>
          </p:cNvSpPr>
          <p:nvPr>
            <p:ph idx="1"/>
          </p:nvPr>
        </p:nvSpPr>
        <p:spPr>
          <a:xfrm>
            <a:off x="5148943" y="818866"/>
            <a:ext cx="6547188" cy="5636525"/>
          </a:xfrm>
        </p:spPr>
        <p:txBody>
          <a:bodyPr>
            <a:normAutofit/>
          </a:bodyPr>
          <a:lstStyle/>
          <a:p>
            <a:pPr>
              <a:spcBef>
                <a:spcPts val="0"/>
              </a:spcBef>
              <a:spcAft>
                <a:spcPts val="0"/>
              </a:spcAft>
            </a:pPr>
            <a:r>
              <a:rPr lang="en-US" sz="2400" dirty="0">
                <a:effectLst/>
              </a:rPr>
              <a:t>Parents used the evaluative concepts in conversation twice as frequently as their children. </a:t>
            </a:r>
            <a:r>
              <a:rPr lang="en-US" sz="2400" b="1" dirty="0">
                <a:solidFill>
                  <a:srgbClr val="FFC000"/>
                </a:solidFill>
                <a:effectLst/>
              </a:rPr>
              <a:t>But, the children used the concepts for moral evaluation </a:t>
            </a:r>
            <a:r>
              <a:rPr lang="en-US" sz="2400" b="1" u="sng" dirty="0">
                <a:solidFill>
                  <a:srgbClr val="FFC000"/>
                </a:solidFill>
                <a:effectLst/>
              </a:rPr>
              <a:t>more frequently </a:t>
            </a:r>
            <a:r>
              <a:rPr lang="en-US" sz="2400" b="1" dirty="0">
                <a:solidFill>
                  <a:srgbClr val="FFC000"/>
                </a:solidFill>
                <a:effectLst/>
              </a:rPr>
              <a:t>than their parents.</a:t>
            </a:r>
          </a:p>
          <a:p>
            <a:pPr marL="36900" indent="0">
              <a:spcBef>
                <a:spcPts val="0"/>
              </a:spcBef>
              <a:spcAft>
                <a:spcPts val="0"/>
              </a:spcAft>
              <a:buNone/>
            </a:pPr>
            <a:endParaRPr lang="en-US" dirty="0">
              <a:effectLst/>
            </a:endParaRPr>
          </a:p>
          <a:p>
            <a:pPr>
              <a:spcBef>
                <a:spcPts val="0"/>
              </a:spcBef>
              <a:spcAft>
                <a:spcPts val="0"/>
              </a:spcAft>
            </a:pPr>
            <a:r>
              <a:rPr lang="en-US" sz="2400" dirty="0">
                <a:effectLst/>
              </a:rPr>
              <a:t>Both children and their parents used </a:t>
            </a:r>
            <a:r>
              <a:rPr lang="en-US" sz="2400" b="1" dirty="0">
                <a:solidFill>
                  <a:schemeClr val="tx1"/>
                </a:solidFill>
                <a:effectLst/>
              </a:rPr>
              <a:t>the </a:t>
            </a:r>
            <a:r>
              <a:rPr lang="en-US" sz="2400" b="1" u="sng" dirty="0">
                <a:solidFill>
                  <a:schemeClr val="tx1"/>
                </a:solidFill>
                <a:effectLst/>
              </a:rPr>
              <a:t>value</a:t>
            </a:r>
            <a:r>
              <a:rPr lang="en-US" sz="2400" b="1" dirty="0">
                <a:solidFill>
                  <a:schemeClr val="tx1"/>
                </a:solidFill>
                <a:effectLst/>
              </a:rPr>
              <a:t> concepts (good/bad) more frequently than the </a:t>
            </a:r>
            <a:r>
              <a:rPr lang="en-US" sz="2400" b="1" u="sng" dirty="0">
                <a:solidFill>
                  <a:schemeClr val="tx1"/>
                </a:solidFill>
                <a:effectLst/>
              </a:rPr>
              <a:t>deontic</a:t>
            </a:r>
            <a:r>
              <a:rPr lang="en-US" sz="2400" b="1" dirty="0">
                <a:solidFill>
                  <a:schemeClr val="tx1"/>
                </a:solidFill>
                <a:effectLst/>
              </a:rPr>
              <a:t> concepts (right/wrong) </a:t>
            </a:r>
            <a:r>
              <a:rPr lang="en-US" sz="2400" dirty="0">
                <a:solidFill>
                  <a:schemeClr val="tx1"/>
                </a:solidFill>
                <a:effectLst/>
              </a:rPr>
              <a:t>for moral evaluation </a:t>
            </a:r>
          </a:p>
          <a:p>
            <a:pPr lvl="1">
              <a:spcBef>
                <a:spcPts val="0"/>
              </a:spcBef>
              <a:spcAft>
                <a:spcPts val="0"/>
              </a:spcAft>
            </a:pPr>
            <a:r>
              <a:rPr lang="en-US" sz="2200" dirty="0">
                <a:effectLst/>
              </a:rPr>
              <a:t>Even though all but two of them (Emily and Seth) used the deontic concepts more frequently in </a:t>
            </a:r>
            <a:r>
              <a:rPr lang="en-US" sz="2200" b="1" dirty="0">
                <a:solidFill>
                  <a:schemeClr val="tx1"/>
                </a:solidFill>
                <a:effectLst/>
              </a:rPr>
              <a:t>non-moral evaluative contexts.</a:t>
            </a:r>
            <a:endParaRPr lang="en-US" sz="2200" b="1" dirty="0">
              <a:solidFill>
                <a:schemeClr val="tx1"/>
              </a:solidFill>
            </a:endParaRPr>
          </a:p>
        </p:txBody>
      </p:sp>
      <p:sp>
        <p:nvSpPr>
          <p:cNvPr id="7" name="Title 1">
            <a:extLst>
              <a:ext uri="{FF2B5EF4-FFF2-40B4-BE49-F238E27FC236}">
                <a16:creationId xmlns:a16="http://schemas.microsoft.com/office/drawing/2014/main" id="{009AC048-32AD-40F3-9435-62947E8C0BE8}"/>
              </a:ext>
            </a:extLst>
          </p:cNvPr>
          <p:cNvSpPr txBox="1">
            <a:spLocks/>
          </p:cNvSpPr>
          <p:nvPr/>
        </p:nvSpPr>
        <p:spPr>
          <a:xfrm>
            <a:off x="845556" y="2870791"/>
            <a:ext cx="3078749"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a:t>Results</a:t>
            </a:r>
          </a:p>
        </p:txBody>
      </p:sp>
    </p:spTree>
    <p:extLst>
      <p:ext uri="{BB962C8B-B14F-4D97-AF65-F5344CB8AC3E}">
        <p14:creationId xmlns:p14="http://schemas.microsoft.com/office/powerpoint/2010/main" val="3478805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38C1C-62E3-4BF3-B921-0D0532468F05}"/>
              </a:ext>
            </a:extLst>
          </p:cNvPr>
          <p:cNvSpPr>
            <a:spLocks noGrp="1"/>
          </p:cNvSpPr>
          <p:nvPr>
            <p:ph type="title"/>
          </p:nvPr>
        </p:nvSpPr>
        <p:spPr>
          <a:xfrm>
            <a:off x="845556" y="2870791"/>
            <a:ext cx="3078749" cy="970450"/>
          </a:xfrm>
        </p:spPr>
        <p:txBody>
          <a:bodyPr anchor="b">
            <a:normAutofit/>
          </a:bodyPr>
          <a:lstStyle/>
          <a:p>
            <a:pPr algn="l"/>
            <a:r>
              <a:rPr lang="en-US" b="1" dirty="0"/>
              <a:t>Results</a:t>
            </a:r>
          </a:p>
        </p:txBody>
      </p:sp>
      <p:sp>
        <p:nvSpPr>
          <p:cNvPr id="9" name="Rectangle 8">
            <a:extLst>
              <a:ext uri="{FF2B5EF4-FFF2-40B4-BE49-F238E27FC236}">
                <a16:creationId xmlns:a16="http://schemas.microsoft.com/office/drawing/2014/main" id="{F55AA229-0B4E-4809-8BE3-C36D5ACEF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F3408D2-FDEE-440C-8F28-77F71F90DE64}"/>
              </a:ext>
            </a:extLst>
          </p:cNvPr>
          <p:cNvPicPr>
            <a:picLocks noChangeAspect="1"/>
          </p:cNvPicPr>
          <p:nvPr/>
        </p:nvPicPr>
        <p:blipFill>
          <a:blip r:embed="rId3"/>
          <a:stretch>
            <a:fillRect/>
          </a:stretch>
        </p:blipFill>
        <p:spPr>
          <a:xfrm>
            <a:off x="5120640" y="1830096"/>
            <a:ext cx="5676236" cy="3051841"/>
          </a:xfrm>
          <a:prstGeom prst="rect">
            <a:avLst/>
          </a:prstGeom>
        </p:spPr>
      </p:pic>
    </p:spTree>
    <p:extLst>
      <p:ext uri="{BB962C8B-B14F-4D97-AF65-F5344CB8AC3E}">
        <p14:creationId xmlns:p14="http://schemas.microsoft.com/office/powerpoint/2010/main" val="3619701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1AD2-4064-49B8-8AF4-968210DCB484}"/>
              </a:ext>
            </a:extLst>
          </p:cNvPr>
          <p:cNvSpPr>
            <a:spLocks noGrp="1"/>
          </p:cNvSpPr>
          <p:nvPr>
            <p:ph type="title"/>
          </p:nvPr>
        </p:nvSpPr>
        <p:spPr>
          <a:xfrm>
            <a:off x="741516" y="228600"/>
            <a:ext cx="5978072" cy="970450"/>
          </a:xfrm>
        </p:spPr>
        <p:txBody>
          <a:bodyPr>
            <a:normAutofit/>
          </a:bodyPr>
          <a:lstStyle/>
          <a:p>
            <a:r>
              <a:rPr lang="en-US" dirty="0"/>
              <a:t>Questions of interest: </a:t>
            </a:r>
          </a:p>
        </p:txBody>
      </p:sp>
      <p:sp>
        <p:nvSpPr>
          <p:cNvPr id="3" name="Content Placeholder 2">
            <a:extLst>
              <a:ext uri="{FF2B5EF4-FFF2-40B4-BE49-F238E27FC236}">
                <a16:creationId xmlns:a16="http://schemas.microsoft.com/office/drawing/2014/main" id="{65306B68-5882-4D51-8161-3213E2ECB4BC}"/>
              </a:ext>
            </a:extLst>
          </p:cNvPr>
          <p:cNvSpPr>
            <a:spLocks noGrp="1"/>
          </p:cNvSpPr>
          <p:nvPr>
            <p:ph idx="1"/>
          </p:nvPr>
        </p:nvSpPr>
        <p:spPr>
          <a:xfrm>
            <a:off x="463826" y="1199050"/>
            <a:ext cx="6428041" cy="3905213"/>
          </a:xfrm>
        </p:spPr>
        <p:txBody>
          <a:bodyPr anchor="ctr">
            <a:normAutofit/>
          </a:bodyPr>
          <a:lstStyle/>
          <a:p>
            <a:pPr>
              <a:lnSpc>
                <a:spcPct val="90000"/>
              </a:lnSpc>
            </a:pPr>
            <a:r>
              <a:rPr lang="en-US" sz="2400" b="1" dirty="0">
                <a:solidFill>
                  <a:schemeClr val="accent3">
                    <a:lumMod val="60000"/>
                    <a:lumOff val="40000"/>
                  </a:schemeClr>
                </a:solidFill>
              </a:rPr>
              <a:t>What sorts of “moral” words </a:t>
            </a:r>
            <a:r>
              <a:rPr lang="en-US" sz="2400" dirty="0"/>
              <a:t>(e.g., good, bad, right, wrong) </a:t>
            </a:r>
            <a:r>
              <a:rPr lang="en-US" sz="2400" dirty="0">
                <a:solidFill>
                  <a:schemeClr val="tx2">
                    <a:lumMod val="90000"/>
                  </a:schemeClr>
                </a:solidFill>
              </a:rPr>
              <a:t>do young children use</a:t>
            </a:r>
            <a:r>
              <a:rPr lang="en-US" sz="2400" b="1" dirty="0"/>
              <a:t>?</a:t>
            </a:r>
          </a:p>
          <a:p>
            <a:pPr>
              <a:lnSpc>
                <a:spcPct val="90000"/>
              </a:lnSpc>
            </a:pPr>
            <a:r>
              <a:rPr lang="en-US" sz="2400" b="1" dirty="0">
                <a:solidFill>
                  <a:schemeClr val="accent3">
                    <a:lumMod val="60000"/>
                    <a:lumOff val="40000"/>
                  </a:schemeClr>
                </a:solidFill>
              </a:rPr>
              <a:t>How do they use them</a:t>
            </a:r>
            <a:r>
              <a:rPr lang="en-US" sz="2400" dirty="0">
                <a:solidFill>
                  <a:schemeClr val="accent3">
                    <a:lumMod val="60000"/>
                    <a:lumOff val="40000"/>
                  </a:schemeClr>
                </a:solidFill>
              </a:rPr>
              <a:t> </a:t>
            </a:r>
            <a:r>
              <a:rPr lang="en-US" sz="2400" dirty="0"/>
              <a:t>(e.g., to disapprove, to ask for reasons, to elicit sympathy)? </a:t>
            </a:r>
          </a:p>
        </p:txBody>
      </p:sp>
      <p:pic>
        <p:nvPicPr>
          <p:cNvPr id="4" name="Picture 2" descr="Morality of the Left Hand Path – 1: Morality | From ...">
            <a:extLst>
              <a:ext uri="{FF2B5EF4-FFF2-40B4-BE49-F238E27FC236}">
                <a16:creationId xmlns:a16="http://schemas.microsoft.com/office/drawing/2014/main" id="{390BBBB7-EC83-4412-AE10-60D6A0F662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08" b="-3"/>
          <a:stretch/>
        </p:blipFill>
        <p:spPr bwMode="auto">
          <a:xfrm>
            <a:off x="7169557" y="334616"/>
            <a:ext cx="4635276" cy="592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30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5AA229-0B4E-4809-8BE3-C36D5ACEF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E2A9E7D-E712-44A0-A21F-6C687490DFAF}"/>
              </a:ext>
            </a:extLst>
          </p:cNvPr>
          <p:cNvPicPr>
            <a:picLocks noChangeAspect="1"/>
          </p:cNvPicPr>
          <p:nvPr/>
        </p:nvPicPr>
        <p:blipFill>
          <a:blip r:embed="rId3"/>
          <a:stretch>
            <a:fillRect/>
          </a:stretch>
        </p:blipFill>
        <p:spPr>
          <a:xfrm>
            <a:off x="5120640" y="1863311"/>
            <a:ext cx="5676236" cy="2985412"/>
          </a:xfrm>
          <a:prstGeom prst="rect">
            <a:avLst/>
          </a:prstGeom>
        </p:spPr>
      </p:pic>
      <p:sp>
        <p:nvSpPr>
          <p:cNvPr id="8" name="Title 1">
            <a:extLst>
              <a:ext uri="{FF2B5EF4-FFF2-40B4-BE49-F238E27FC236}">
                <a16:creationId xmlns:a16="http://schemas.microsoft.com/office/drawing/2014/main" id="{FDC5381D-C43F-43B6-BF59-D2CFAE070A55}"/>
              </a:ext>
            </a:extLst>
          </p:cNvPr>
          <p:cNvSpPr txBox="1">
            <a:spLocks/>
          </p:cNvSpPr>
          <p:nvPr/>
        </p:nvSpPr>
        <p:spPr>
          <a:xfrm>
            <a:off x="845556" y="2870791"/>
            <a:ext cx="3078749"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a:t>Results</a:t>
            </a:r>
          </a:p>
        </p:txBody>
      </p:sp>
    </p:spTree>
    <p:extLst>
      <p:ext uri="{BB962C8B-B14F-4D97-AF65-F5344CB8AC3E}">
        <p14:creationId xmlns:p14="http://schemas.microsoft.com/office/powerpoint/2010/main" val="596603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BE4B537B-BB1B-40C0-B959-573535419783}"/>
              </a:ext>
            </a:extLst>
          </p:cNvPr>
          <p:cNvSpPr>
            <a:spLocks noGrp="1"/>
          </p:cNvSpPr>
          <p:nvPr>
            <p:ph idx="1"/>
          </p:nvPr>
        </p:nvSpPr>
        <p:spPr>
          <a:xfrm>
            <a:off x="4993105" y="1022685"/>
            <a:ext cx="6954253" cy="5594684"/>
          </a:xfrm>
        </p:spPr>
        <p:txBody>
          <a:bodyPr>
            <a:normAutofit/>
          </a:bodyPr>
          <a:lstStyle/>
          <a:p>
            <a:pPr>
              <a:lnSpc>
                <a:spcPct val="90000"/>
              </a:lnSpc>
            </a:pPr>
            <a:r>
              <a:rPr lang="en-US" b="1" u="sng" dirty="0">
                <a:effectLst/>
              </a:rPr>
              <a:t>Found the same developmental trend as Study 1.</a:t>
            </a:r>
          </a:p>
          <a:p>
            <a:pPr>
              <a:lnSpc>
                <a:spcPct val="90000"/>
              </a:lnSpc>
            </a:pPr>
            <a:r>
              <a:rPr lang="en-US" dirty="0">
                <a:effectLst/>
              </a:rPr>
              <a:t>This decline could reflect that children’s overall utterances increased over time </a:t>
            </a:r>
            <a:r>
              <a:rPr lang="en-US" u="sng" dirty="0">
                <a:effectLst/>
              </a:rPr>
              <a:t>at a higher rate than their moral utterances</a:t>
            </a:r>
          </a:p>
          <a:p>
            <a:pPr lvl="1">
              <a:lnSpc>
                <a:spcPct val="90000"/>
              </a:lnSpc>
            </a:pPr>
            <a:r>
              <a:rPr lang="en-US" dirty="0">
                <a:effectLst/>
              </a:rPr>
              <a:t>this would not account for a similar pattern in their parents, whose overall utterances over time remained relatively stable. </a:t>
            </a:r>
          </a:p>
          <a:p>
            <a:pPr>
              <a:lnSpc>
                <a:spcPct val="90000"/>
              </a:lnSpc>
            </a:pPr>
            <a:r>
              <a:rPr lang="en-US" dirty="0">
                <a:effectLst/>
              </a:rPr>
              <a:t>More likely a reflection of </a:t>
            </a:r>
            <a:r>
              <a:rPr lang="en-US" b="1" dirty="0">
                <a:effectLst/>
              </a:rPr>
              <a:t>“terrible twos”: </a:t>
            </a:r>
            <a:r>
              <a:rPr lang="en-US" dirty="0">
                <a:effectLst/>
              </a:rPr>
              <a:t>increasing autonomy, etc. resulting in the need for more frequent conversations about moral boundaries. </a:t>
            </a:r>
          </a:p>
          <a:p>
            <a:pPr>
              <a:lnSpc>
                <a:spcPct val="90000"/>
              </a:lnSpc>
            </a:pPr>
            <a:r>
              <a:rPr lang="en-US" u="sng" dirty="0">
                <a:effectLst/>
              </a:rPr>
              <a:t>Or</a:t>
            </a:r>
            <a:r>
              <a:rPr lang="en-US" dirty="0">
                <a:effectLst/>
              </a:rPr>
              <a:t>, given the paucity of parent/child references to standards/expectations/rules and obedience/punishment, it may be that young children’s newfound conceptual/linguistic tools for expressing their moral awareness—and/or parents’ desire to cultivate this awareness—</a:t>
            </a:r>
            <a:r>
              <a:rPr lang="en-US" b="1" dirty="0">
                <a:solidFill>
                  <a:schemeClr val="tx1"/>
                </a:solidFill>
                <a:effectLst/>
              </a:rPr>
              <a:t>simply creates an environment for early discussion that gradually becomes less central in daily parent/child discussions.</a:t>
            </a:r>
            <a:endParaRPr lang="en-US" b="1" dirty="0">
              <a:solidFill>
                <a:schemeClr val="tx1"/>
              </a:solidFill>
            </a:endParaRPr>
          </a:p>
          <a:p>
            <a:pPr>
              <a:lnSpc>
                <a:spcPct val="90000"/>
              </a:lnSpc>
            </a:pPr>
            <a:endParaRPr lang="en-US" dirty="0"/>
          </a:p>
        </p:txBody>
      </p:sp>
      <p:sp>
        <p:nvSpPr>
          <p:cNvPr id="6" name="Title 1">
            <a:extLst>
              <a:ext uri="{FF2B5EF4-FFF2-40B4-BE49-F238E27FC236}">
                <a16:creationId xmlns:a16="http://schemas.microsoft.com/office/drawing/2014/main" id="{7EB94978-238C-45B2-8469-DB041392441E}"/>
              </a:ext>
            </a:extLst>
          </p:cNvPr>
          <p:cNvSpPr txBox="1">
            <a:spLocks/>
          </p:cNvSpPr>
          <p:nvPr/>
        </p:nvSpPr>
        <p:spPr>
          <a:xfrm>
            <a:off x="845556" y="2870791"/>
            <a:ext cx="3078749"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a:t>Results</a:t>
            </a:r>
          </a:p>
        </p:txBody>
      </p:sp>
    </p:spTree>
    <p:extLst>
      <p:ext uri="{BB962C8B-B14F-4D97-AF65-F5344CB8AC3E}">
        <p14:creationId xmlns:p14="http://schemas.microsoft.com/office/powerpoint/2010/main" val="4192566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515CA93-22CC-43EB-8322-C5E0C9B02CE7}"/>
              </a:ext>
            </a:extLst>
          </p:cNvPr>
          <p:cNvPicPr>
            <a:picLocks noGrp="1" noChangeAspect="1"/>
          </p:cNvPicPr>
          <p:nvPr>
            <p:ph idx="1"/>
          </p:nvPr>
        </p:nvPicPr>
        <p:blipFill>
          <a:blip r:embed="rId2"/>
          <a:stretch>
            <a:fillRect/>
          </a:stretch>
        </p:blipFill>
        <p:spPr>
          <a:xfrm>
            <a:off x="272716" y="1959287"/>
            <a:ext cx="11576703" cy="3495029"/>
          </a:xfrm>
          <a:prstGeom prst="rect">
            <a:avLst/>
          </a:prstGeom>
        </p:spPr>
      </p:pic>
      <p:sp>
        <p:nvSpPr>
          <p:cNvPr id="5" name="Title 1">
            <a:extLst>
              <a:ext uri="{FF2B5EF4-FFF2-40B4-BE49-F238E27FC236}">
                <a16:creationId xmlns:a16="http://schemas.microsoft.com/office/drawing/2014/main" id="{239C54FD-B5E9-4F83-BF35-E605429A9AA3}"/>
              </a:ext>
            </a:extLst>
          </p:cNvPr>
          <p:cNvSpPr txBox="1">
            <a:spLocks noGrp="1"/>
          </p:cNvSpPr>
          <p:nvPr>
            <p:ph type="title"/>
          </p:nvPr>
        </p:nvSpPr>
        <p:spPr>
          <a:xfrm>
            <a:off x="914400" y="609600"/>
            <a:ext cx="10353675" cy="838201"/>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a:t>Results</a:t>
            </a:r>
          </a:p>
        </p:txBody>
      </p:sp>
      <p:sp>
        <p:nvSpPr>
          <p:cNvPr id="6" name="Rectangle 5">
            <a:extLst>
              <a:ext uri="{FF2B5EF4-FFF2-40B4-BE49-F238E27FC236}">
                <a16:creationId xmlns:a16="http://schemas.microsoft.com/office/drawing/2014/main" id="{8E09D9BD-C916-4C3D-85DD-B42A85A95B95}"/>
              </a:ext>
            </a:extLst>
          </p:cNvPr>
          <p:cNvSpPr/>
          <p:nvPr/>
        </p:nvSpPr>
        <p:spPr>
          <a:xfrm>
            <a:off x="3330408" y="2438400"/>
            <a:ext cx="1530350" cy="285549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B89B8B-25F2-4362-B969-06A446C9CFFD}"/>
              </a:ext>
            </a:extLst>
          </p:cNvPr>
          <p:cNvSpPr/>
          <p:nvPr/>
        </p:nvSpPr>
        <p:spPr>
          <a:xfrm>
            <a:off x="7782092" y="2438254"/>
            <a:ext cx="1530350" cy="285549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4176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4DA2DEE2-F847-4CFE-A864-43C5B91CCCE6}"/>
              </a:ext>
            </a:extLst>
          </p:cNvPr>
          <p:cNvSpPr>
            <a:spLocks noGrp="1"/>
          </p:cNvSpPr>
          <p:nvPr>
            <p:ph idx="1"/>
          </p:nvPr>
        </p:nvSpPr>
        <p:spPr>
          <a:xfrm>
            <a:off x="4957010" y="609600"/>
            <a:ext cx="6898106" cy="5839326"/>
          </a:xfrm>
        </p:spPr>
        <p:txBody>
          <a:bodyPr>
            <a:normAutofit/>
          </a:bodyPr>
          <a:lstStyle/>
          <a:p>
            <a:pPr>
              <a:lnSpc>
                <a:spcPct val="90000"/>
              </a:lnSpc>
            </a:pPr>
            <a:r>
              <a:rPr lang="en-US" sz="2400" b="1" dirty="0">
                <a:effectLst/>
              </a:rPr>
              <a:t>These findings suggests that the bridge children first encounter between the non-moral and the moral domains </a:t>
            </a:r>
            <a:r>
              <a:rPr lang="en-US" sz="2400" b="1" dirty="0">
                <a:solidFill>
                  <a:schemeClr val="tx1"/>
                </a:solidFill>
                <a:effectLst/>
              </a:rPr>
              <a:t>is one that involves their connection to, and concern for, </a:t>
            </a:r>
            <a:r>
              <a:rPr lang="en-US" sz="2400" b="1" u="sng" dirty="0">
                <a:solidFill>
                  <a:schemeClr val="tx1"/>
                </a:solidFill>
                <a:effectLst/>
              </a:rPr>
              <a:t>values</a:t>
            </a:r>
            <a:r>
              <a:rPr lang="en-US" sz="2400" b="1" i="1" dirty="0">
                <a:solidFill>
                  <a:schemeClr val="tx1"/>
                </a:solidFill>
                <a:effectLst/>
              </a:rPr>
              <a:t>.</a:t>
            </a:r>
          </a:p>
          <a:p>
            <a:pPr lvl="1">
              <a:lnSpc>
                <a:spcPct val="90000"/>
              </a:lnSpc>
            </a:pPr>
            <a:r>
              <a:rPr lang="en-US" sz="2000" dirty="0">
                <a:effectLst/>
              </a:rPr>
              <a:t>Morality is essentially about people, behaviors, thoughts, ideas, and things that are </a:t>
            </a:r>
            <a:r>
              <a:rPr lang="en-US" sz="2000" b="1" dirty="0">
                <a:effectLst/>
              </a:rPr>
              <a:t>good/bad </a:t>
            </a:r>
            <a:r>
              <a:rPr lang="en-US" sz="2000" dirty="0">
                <a:effectLst/>
              </a:rPr>
              <a:t>for themselves and others, that produce </a:t>
            </a:r>
            <a:r>
              <a:rPr lang="en-US" sz="2000" b="1" dirty="0">
                <a:effectLst/>
              </a:rPr>
              <a:t>good/bad</a:t>
            </a:r>
            <a:r>
              <a:rPr lang="en-US" sz="2000" dirty="0">
                <a:effectLst/>
              </a:rPr>
              <a:t> outcomes, that possess </a:t>
            </a:r>
            <a:r>
              <a:rPr lang="en-US" sz="2000" b="1" dirty="0">
                <a:effectLst/>
              </a:rPr>
              <a:t>good</a:t>
            </a:r>
            <a:r>
              <a:rPr lang="en-US" sz="2000" dirty="0">
                <a:effectLst/>
              </a:rPr>
              <a:t>/</a:t>
            </a:r>
            <a:r>
              <a:rPr lang="en-US" sz="2000" b="1" dirty="0">
                <a:effectLst/>
              </a:rPr>
              <a:t>bad </a:t>
            </a:r>
            <a:r>
              <a:rPr lang="en-US" sz="2000" dirty="0">
                <a:effectLst/>
              </a:rPr>
              <a:t>qualities.</a:t>
            </a:r>
          </a:p>
          <a:p>
            <a:pPr>
              <a:lnSpc>
                <a:spcPct val="90000"/>
              </a:lnSpc>
            </a:pPr>
            <a:r>
              <a:rPr lang="en-US" sz="2400" dirty="0">
                <a:effectLst/>
              </a:rPr>
              <a:t>Given that by two years of age, young children are already becoming adept at navigating a world comprised of </a:t>
            </a:r>
            <a:r>
              <a:rPr lang="en-US" sz="2400" b="1" dirty="0">
                <a:effectLst/>
              </a:rPr>
              <a:t>needs, desires </a:t>
            </a:r>
            <a:r>
              <a:rPr lang="en-US" sz="2400" dirty="0">
                <a:effectLst/>
              </a:rPr>
              <a:t>and </a:t>
            </a:r>
            <a:r>
              <a:rPr lang="en-US" sz="2400" b="1" dirty="0">
                <a:effectLst/>
              </a:rPr>
              <a:t>feelings (early TOM) </a:t>
            </a:r>
            <a:r>
              <a:rPr lang="en-US" sz="2400" dirty="0">
                <a:effectLst/>
              </a:rPr>
              <a:t>this entry into the moral domain seems a natural one.</a:t>
            </a:r>
            <a:endParaRPr lang="en-US" dirty="0"/>
          </a:p>
        </p:txBody>
      </p:sp>
      <p:sp>
        <p:nvSpPr>
          <p:cNvPr id="6" name="Title 1">
            <a:extLst>
              <a:ext uri="{FF2B5EF4-FFF2-40B4-BE49-F238E27FC236}">
                <a16:creationId xmlns:a16="http://schemas.microsoft.com/office/drawing/2014/main" id="{87D28BB6-1E3E-4C21-BBC8-5B269E1B3462}"/>
              </a:ext>
            </a:extLst>
          </p:cNvPr>
          <p:cNvSpPr txBox="1">
            <a:spLocks/>
          </p:cNvSpPr>
          <p:nvPr/>
        </p:nvSpPr>
        <p:spPr>
          <a:xfrm>
            <a:off x="845556" y="2870791"/>
            <a:ext cx="3078749"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a:t>Results</a:t>
            </a:r>
          </a:p>
        </p:txBody>
      </p:sp>
    </p:spTree>
    <p:extLst>
      <p:ext uri="{BB962C8B-B14F-4D97-AF65-F5344CB8AC3E}">
        <p14:creationId xmlns:p14="http://schemas.microsoft.com/office/powerpoint/2010/main" val="2881172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A5C9CA82-E65A-4ABF-96DB-161CE2E8350E}"/>
              </a:ext>
            </a:extLst>
          </p:cNvPr>
          <p:cNvSpPr>
            <a:spLocks noGrp="1"/>
          </p:cNvSpPr>
          <p:nvPr>
            <p:ph idx="1"/>
          </p:nvPr>
        </p:nvSpPr>
        <p:spPr>
          <a:xfrm>
            <a:off x="4940968" y="481263"/>
            <a:ext cx="6801853" cy="5919537"/>
          </a:xfrm>
        </p:spPr>
        <p:txBody>
          <a:bodyPr>
            <a:normAutofit lnSpcReduction="10000"/>
          </a:bodyPr>
          <a:lstStyle/>
          <a:p>
            <a:pPr>
              <a:lnSpc>
                <a:spcPct val="110000"/>
              </a:lnSpc>
              <a:spcBef>
                <a:spcPts val="0"/>
              </a:spcBef>
              <a:spcAft>
                <a:spcPts val="0"/>
              </a:spcAft>
            </a:pPr>
            <a:r>
              <a:rPr lang="en-US" sz="2600" dirty="0">
                <a:effectLst/>
              </a:rPr>
              <a:t>It is also worthy of note that </a:t>
            </a:r>
            <a:r>
              <a:rPr lang="en-US" sz="2600" i="1" dirty="0">
                <a:effectLst/>
              </a:rPr>
              <a:t>good</a:t>
            </a:r>
            <a:r>
              <a:rPr lang="en-US" sz="2600" dirty="0">
                <a:effectLst/>
              </a:rPr>
              <a:t> and </a:t>
            </a:r>
            <a:r>
              <a:rPr lang="en-US" sz="2600" i="1" dirty="0">
                <a:effectLst/>
              </a:rPr>
              <a:t>bad</a:t>
            </a:r>
            <a:r>
              <a:rPr lang="en-US" sz="2600" dirty="0">
                <a:effectLst/>
              </a:rPr>
              <a:t> can be qualities of people, animals, objects, and events (e.g., </a:t>
            </a:r>
            <a:r>
              <a:rPr lang="en-US" sz="2600" i="1" dirty="0">
                <a:effectLst/>
              </a:rPr>
              <a:t>good/bad</a:t>
            </a:r>
            <a:r>
              <a:rPr lang="en-US" sz="2600" dirty="0">
                <a:effectLst/>
              </a:rPr>
              <a:t> boy, </a:t>
            </a:r>
            <a:r>
              <a:rPr lang="en-US" sz="2600" i="1" dirty="0">
                <a:effectLst/>
              </a:rPr>
              <a:t>good/bad</a:t>
            </a:r>
            <a:r>
              <a:rPr lang="en-US" sz="2600" dirty="0">
                <a:effectLst/>
              </a:rPr>
              <a:t> deed, </a:t>
            </a:r>
            <a:r>
              <a:rPr lang="en-US" sz="2600" i="1" dirty="0">
                <a:effectLst/>
              </a:rPr>
              <a:t>good/bad</a:t>
            </a:r>
            <a:r>
              <a:rPr lang="en-US" sz="2600" dirty="0">
                <a:effectLst/>
              </a:rPr>
              <a:t> idea) in a way that </a:t>
            </a:r>
            <a:r>
              <a:rPr lang="en-US" sz="2600" i="1" dirty="0">
                <a:effectLst/>
              </a:rPr>
              <a:t>right</a:t>
            </a:r>
            <a:r>
              <a:rPr lang="en-US" sz="2600" dirty="0">
                <a:effectLst/>
              </a:rPr>
              <a:t> and </a:t>
            </a:r>
            <a:r>
              <a:rPr lang="en-US" sz="2600" i="1" dirty="0">
                <a:effectLst/>
              </a:rPr>
              <a:t>wrong</a:t>
            </a:r>
            <a:r>
              <a:rPr lang="en-US" sz="2600" dirty="0">
                <a:effectLst/>
              </a:rPr>
              <a:t> cannot be</a:t>
            </a:r>
          </a:p>
          <a:p>
            <a:pPr lvl="1">
              <a:lnSpc>
                <a:spcPct val="110000"/>
              </a:lnSpc>
              <a:spcBef>
                <a:spcPts val="0"/>
              </a:spcBef>
              <a:spcAft>
                <a:spcPts val="0"/>
              </a:spcAft>
            </a:pPr>
            <a:r>
              <a:rPr lang="en-US" sz="2200" i="1" dirty="0">
                <a:effectLst/>
              </a:rPr>
              <a:t>right/wrong</a:t>
            </a:r>
            <a:r>
              <a:rPr lang="en-US" sz="2200" dirty="0">
                <a:effectLst/>
              </a:rPr>
              <a:t> are most commonly qualities of </a:t>
            </a:r>
            <a:r>
              <a:rPr lang="en-US" sz="2200" b="1" dirty="0">
                <a:effectLst/>
              </a:rPr>
              <a:t>actions/outcomes </a:t>
            </a:r>
            <a:r>
              <a:rPr lang="en-US" sz="2200" dirty="0">
                <a:effectLst/>
              </a:rPr>
              <a:t>(e.g., we don’t speak of someone as a </a:t>
            </a:r>
            <a:r>
              <a:rPr lang="en-US" sz="2200" i="1" dirty="0">
                <a:effectLst/>
              </a:rPr>
              <a:t>right/wrong</a:t>
            </a:r>
            <a:r>
              <a:rPr lang="en-US" sz="2200" dirty="0">
                <a:effectLst/>
              </a:rPr>
              <a:t> girl, but we do speak of her </a:t>
            </a:r>
            <a:r>
              <a:rPr lang="en-US" sz="2200" i="1" dirty="0">
                <a:effectLst/>
              </a:rPr>
              <a:t>right/wrong</a:t>
            </a:r>
            <a:r>
              <a:rPr lang="en-US" sz="2200" dirty="0">
                <a:effectLst/>
              </a:rPr>
              <a:t> actions). </a:t>
            </a:r>
          </a:p>
          <a:p>
            <a:pPr>
              <a:lnSpc>
                <a:spcPct val="110000"/>
              </a:lnSpc>
              <a:spcBef>
                <a:spcPts val="0"/>
              </a:spcBef>
              <a:spcAft>
                <a:spcPts val="0"/>
              </a:spcAft>
            </a:pPr>
            <a:r>
              <a:rPr lang="en-US" sz="2400" b="1" dirty="0">
                <a:solidFill>
                  <a:schemeClr val="tx1"/>
                </a:solidFill>
                <a:effectLst/>
              </a:rPr>
              <a:t>Value concepts may provide young children with the linguistic flexibility to appreciate the moral importance of both </a:t>
            </a:r>
            <a:r>
              <a:rPr lang="en-US" sz="2400" b="1" u="sng" dirty="0">
                <a:solidFill>
                  <a:schemeClr val="tx1"/>
                </a:solidFill>
                <a:effectLst/>
              </a:rPr>
              <a:t>qualities of people and their internal states </a:t>
            </a:r>
            <a:r>
              <a:rPr lang="en-US" sz="2400" b="1" dirty="0">
                <a:solidFill>
                  <a:schemeClr val="tx1"/>
                </a:solidFill>
                <a:effectLst/>
              </a:rPr>
              <a:t>(e.g., emotions/ intentions), as well as </a:t>
            </a:r>
            <a:r>
              <a:rPr lang="en-US" sz="2400" b="1" u="sng" dirty="0">
                <a:solidFill>
                  <a:schemeClr val="tx1"/>
                </a:solidFill>
                <a:effectLst/>
              </a:rPr>
              <a:t>actions</a:t>
            </a:r>
            <a:r>
              <a:rPr lang="en-US" sz="2400" b="1" dirty="0">
                <a:solidFill>
                  <a:schemeClr val="tx1"/>
                </a:solidFill>
                <a:effectLst/>
              </a:rPr>
              <a:t> (and their outcomes).</a:t>
            </a:r>
          </a:p>
          <a:p>
            <a:pPr>
              <a:lnSpc>
                <a:spcPct val="110000"/>
              </a:lnSpc>
              <a:spcBef>
                <a:spcPts val="0"/>
              </a:spcBef>
              <a:spcAft>
                <a:spcPts val="0"/>
              </a:spcAft>
            </a:pPr>
            <a:endParaRPr lang="en-US" dirty="0"/>
          </a:p>
        </p:txBody>
      </p:sp>
      <p:sp>
        <p:nvSpPr>
          <p:cNvPr id="6" name="Title 1">
            <a:extLst>
              <a:ext uri="{FF2B5EF4-FFF2-40B4-BE49-F238E27FC236}">
                <a16:creationId xmlns:a16="http://schemas.microsoft.com/office/drawing/2014/main" id="{FAB8ED94-E385-4CFD-A61C-B24B2185431C}"/>
              </a:ext>
            </a:extLst>
          </p:cNvPr>
          <p:cNvSpPr txBox="1">
            <a:spLocks/>
          </p:cNvSpPr>
          <p:nvPr/>
        </p:nvSpPr>
        <p:spPr>
          <a:xfrm>
            <a:off x="845556" y="2870791"/>
            <a:ext cx="3078749"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b="1" dirty="0"/>
              <a:t>Results</a:t>
            </a:r>
          </a:p>
        </p:txBody>
      </p:sp>
    </p:spTree>
    <p:extLst>
      <p:ext uri="{BB962C8B-B14F-4D97-AF65-F5344CB8AC3E}">
        <p14:creationId xmlns:p14="http://schemas.microsoft.com/office/powerpoint/2010/main" val="923516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FBC056-B281-42FD-A62C-7F637E3F2F90}"/>
              </a:ext>
            </a:extLst>
          </p:cNvPr>
          <p:cNvSpPr>
            <a:spLocks noGrp="1"/>
          </p:cNvSpPr>
          <p:nvPr>
            <p:ph type="title"/>
          </p:nvPr>
        </p:nvSpPr>
        <p:spPr>
          <a:xfrm>
            <a:off x="633743" y="2983831"/>
            <a:ext cx="3413156" cy="2543841"/>
          </a:xfrm>
        </p:spPr>
        <p:txBody>
          <a:bodyPr anchor="t">
            <a:normAutofit/>
          </a:bodyPr>
          <a:lstStyle/>
          <a:p>
            <a:pPr algn="l"/>
            <a:r>
              <a:rPr lang="en-US" sz="3600" b="1" dirty="0"/>
              <a:t>Results</a:t>
            </a:r>
            <a:endParaRPr lang="en-US" sz="3600" dirty="0"/>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07FED4B4-5DF3-4994-8021-49DA468AF3D6}"/>
              </a:ext>
            </a:extLst>
          </p:cNvPr>
          <p:cNvSpPr>
            <a:spLocks noGrp="1"/>
          </p:cNvSpPr>
          <p:nvPr>
            <p:ph idx="1"/>
          </p:nvPr>
        </p:nvSpPr>
        <p:spPr>
          <a:xfrm>
            <a:off x="4876800" y="600501"/>
            <a:ext cx="6994357" cy="6073015"/>
          </a:xfrm>
        </p:spPr>
        <p:txBody>
          <a:bodyPr>
            <a:normAutofit fontScale="55000" lnSpcReduction="20000"/>
          </a:bodyPr>
          <a:lstStyle/>
          <a:p>
            <a:pPr>
              <a:lnSpc>
                <a:spcPct val="110000"/>
              </a:lnSpc>
              <a:spcBef>
                <a:spcPts val="0"/>
              </a:spcBef>
              <a:spcAft>
                <a:spcPts val="0"/>
              </a:spcAft>
            </a:pPr>
            <a:r>
              <a:rPr lang="en-US" sz="4400" dirty="0">
                <a:effectLst/>
              </a:rPr>
              <a:t>Strong focus on the </a:t>
            </a:r>
            <a:r>
              <a:rPr lang="en-US" sz="4400" b="1" dirty="0">
                <a:effectLst/>
              </a:rPr>
              <a:t>internal psychological states and behaviors of others</a:t>
            </a:r>
          </a:p>
          <a:p>
            <a:pPr lvl="1">
              <a:lnSpc>
                <a:spcPct val="110000"/>
              </a:lnSpc>
              <a:spcBef>
                <a:spcPts val="0"/>
              </a:spcBef>
              <a:spcAft>
                <a:spcPts val="0"/>
              </a:spcAft>
            </a:pPr>
            <a:r>
              <a:rPr lang="en-US" sz="3800" dirty="0">
                <a:effectLst/>
              </a:rPr>
              <a:t>at the same time much less explicit reference to standards, expectations, and rules. </a:t>
            </a:r>
          </a:p>
          <a:p>
            <a:pPr lvl="1">
              <a:lnSpc>
                <a:spcPct val="110000"/>
              </a:lnSpc>
              <a:spcBef>
                <a:spcPts val="0"/>
              </a:spcBef>
              <a:spcAft>
                <a:spcPts val="0"/>
              </a:spcAft>
            </a:pPr>
            <a:endParaRPr lang="en-US" sz="3800" dirty="0">
              <a:effectLst/>
            </a:endParaRPr>
          </a:p>
          <a:p>
            <a:pPr>
              <a:lnSpc>
                <a:spcPct val="110000"/>
              </a:lnSpc>
              <a:spcBef>
                <a:spcPts val="0"/>
              </a:spcBef>
              <a:spcAft>
                <a:spcPts val="0"/>
              </a:spcAft>
            </a:pPr>
            <a:r>
              <a:rPr lang="en-US" sz="4400" dirty="0">
                <a:effectLst/>
              </a:rPr>
              <a:t>The goodness/ badness of certain kinds of actions requires </a:t>
            </a:r>
            <a:r>
              <a:rPr lang="en-US" sz="4400" b="1" dirty="0">
                <a:effectLst/>
              </a:rPr>
              <a:t>referencing norms:</a:t>
            </a:r>
          </a:p>
          <a:p>
            <a:pPr lvl="1">
              <a:lnSpc>
                <a:spcPct val="110000"/>
              </a:lnSpc>
              <a:spcBef>
                <a:spcPts val="0"/>
              </a:spcBef>
              <a:spcAft>
                <a:spcPts val="0"/>
              </a:spcAft>
            </a:pPr>
            <a:r>
              <a:rPr lang="en-US" sz="3800" dirty="0">
                <a:effectLst/>
              </a:rPr>
              <a:t>e.g., “you need to raise your hand in class before talking </a:t>
            </a:r>
            <a:r>
              <a:rPr lang="en-US" sz="3800" i="1" dirty="0">
                <a:effectLst/>
              </a:rPr>
              <a:t>because your teacher wants you</a:t>
            </a:r>
            <a:r>
              <a:rPr lang="en-US" sz="3800" dirty="0">
                <a:effectLst/>
              </a:rPr>
              <a:t> </a:t>
            </a:r>
            <a:r>
              <a:rPr lang="en-US" sz="3800" i="1" dirty="0">
                <a:effectLst/>
              </a:rPr>
              <a:t>to</a:t>
            </a:r>
            <a:r>
              <a:rPr lang="en-US" sz="3800" dirty="0">
                <a:effectLst/>
              </a:rPr>
              <a:t> or </a:t>
            </a:r>
            <a:r>
              <a:rPr lang="en-US" sz="3800" i="1" dirty="0">
                <a:effectLst/>
              </a:rPr>
              <a:t>because that’s the rule</a:t>
            </a:r>
            <a:r>
              <a:rPr lang="en-US" sz="3800" dirty="0">
                <a:effectLst/>
              </a:rPr>
              <a:t>”</a:t>
            </a:r>
          </a:p>
          <a:p>
            <a:pPr>
              <a:lnSpc>
                <a:spcPct val="110000"/>
              </a:lnSpc>
              <a:spcBef>
                <a:spcPts val="0"/>
              </a:spcBef>
              <a:spcAft>
                <a:spcPts val="0"/>
              </a:spcAft>
            </a:pPr>
            <a:endParaRPr lang="en-US" sz="3800" dirty="0">
              <a:effectLst/>
            </a:endParaRPr>
          </a:p>
          <a:p>
            <a:pPr>
              <a:lnSpc>
                <a:spcPct val="110000"/>
              </a:lnSpc>
              <a:spcBef>
                <a:spcPts val="0"/>
              </a:spcBef>
              <a:spcAft>
                <a:spcPts val="0"/>
              </a:spcAft>
            </a:pPr>
            <a:r>
              <a:rPr lang="en-US" sz="4400" dirty="0">
                <a:effectLst/>
              </a:rPr>
              <a:t>But children and their parents most frequently evaluate the goodness/badness of morally-relevant behaviors as being </a:t>
            </a:r>
            <a:r>
              <a:rPr lang="en-US" sz="4400" b="1" dirty="0">
                <a:solidFill>
                  <a:schemeClr val="tx1"/>
                </a:solidFill>
                <a:effectLst/>
              </a:rPr>
              <a:t>directly connected </a:t>
            </a:r>
            <a:r>
              <a:rPr lang="en-US" sz="4400" dirty="0">
                <a:effectLst/>
              </a:rPr>
              <a:t>to:</a:t>
            </a:r>
          </a:p>
          <a:p>
            <a:pPr lvl="1">
              <a:lnSpc>
                <a:spcPct val="110000"/>
              </a:lnSpc>
              <a:spcBef>
                <a:spcPts val="0"/>
              </a:spcBef>
              <a:spcAft>
                <a:spcPts val="0"/>
              </a:spcAft>
            </a:pPr>
            <a:r>
              <a:rPr lang="en-US" sz="3800" dirty="0">
                <a:effectLst/>
              </a:rPr>
              <a:t>the </a:t>
            </a:r>
            <a:r>
              <a:rPr lang="en-US" sz="3800" u="sng" dirty="0">
                <a:effectLst/>
              </a:rPr>
              <a:t>internal states </a:t>
            </a:r>
            <a:r>
              <a:rPr lang="en-US" sz="3800" dirty="0">
                <a:effectLst/>
              </a:rPr>
              <a:t>that cause them (e.g., “he hurt the puppy </a:t>
            </a:r>
            <a:r>
              <a:rPr lang="en-US" sz="3800" i="1" dirty="0">
                <a:effectLst/>
              </a:rPr>
              <a:t>because he was a bad man</a:t>
            </a:r>
            <a:r>
              <a:rPr lang="en-US" sz="3800" dirty="0">
                <a:effectLst/>
              </a:rPr>
              <a:t>”)</a:t>
            </a:r>
          </a:p>
          <a:p>
            <a:pPr lvl="1">
              <a:lnSpc>
                <a:spcPct val="110000"/>
              </a:lnSpc>
              <a:spcBef>
                <a:spcPts val="0"/>
              </a:spcBef>
              <a:spcAft>
                <a:spcPts val="0"/>
              </a:spcAft>
            </a:pPr>
            <a:r>
              <a:rPr lang="en-US" sz="3800" dirty="0">
                <a:effectLst/>
              </a:rPr>
              <a:t>the </a:t>
            </a:r>
            <a:r>
              <a:rPr lang="en-US" sz="3800" u="sng" dirty="0">
                <a:effectLst/>
              </a:rPr>
              <a:t>outcomes</a:t>
            </a:r>
            <a:r>
              <a:rPr lang="en-US" sz="3800" dirty="0">
                <a:effectLst/>
              </a:rPr>
              <a:t> that they cause (e.g., “sharing your toys was good to do </a:t>
            </a:r>
            <a:r>
              <a:rPr lang="en-US" sz="3800" i="1" dirty="0">
                <a:effectLst/>
              </a:rPr>
              <a:t>because it made all the other children happy</a:t>
            </a:r>
            <a:r>
              <a:rPr lang="en-US" sz="3800" dirty="0">
                <a:effectLst/>
              </a:rPr>
              <a:t>”). </a:t>
            </a:r>
          </a:p>
          <a:p>
            <a:pPr>
              <a:lnSpc>
                <a:spcPct val="90000"/>
              </a:lnSpc>
            </a:pPr>
            <a:endParaRPr lang="en-US" dirty="0"/>
          </a:p>
        </p:txBody>
      </p:sp>
    </p:spTree>
    <p:extLst>
      <p:ext uri="{BB962C8B-B14F-4D97-AF65-F5344CB8AC3E}">
        <p14:creationId xmlns:p14="http://schemas.microsoft.com/office/powerpoint/2010/main" val="2311005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24336443-7C56-4ED2-A6D4-067554B6F0D9}"/>
              </a:ext>
            </a:extLst>
          </p:cNvPr>
          <p:cNvSpPr>
            <a:spLocks noGrp="1"/>
          </p:cNvSpPr>
          <p:nvPr>
            <p:ph idx="1"/>
          </p:nvPr>
        </p:nvSpPr>
        <p:spPr>
          <a:xfrm>
            <a:off x="4860758" y="1009933"/>
            <a:ext cx="7074568" cy="5575349"/>
          </a:xfrm>
        </p:spPr>
        <p:txBody>
          <a:bodyPr>
            <a:normAutofit/>
          </a:bodyPr>
          <a:lstStyle/>
          <a:p>
            <a:pPr>
              <a:spcBef>
                <a:spcPts val="0"/>
              </a:spcBef>
              <a:spcAft>
                <a:spcPts val="0"/>
              </a:spcAft>
            </a:pPr>
            <a:r>
              <a:rPr lang="en-US" sz="2600" dirty="0">
                <a:effectLst/>
              </a:rPr>
              <a:t>This provides support for the view that young children make clear distinctions between:</a:t>
            </a:r>
          </a:p>
          <a:p>
            <a:pPr>
              <a:spcBef>
                <a:spcPts val="0"/>
              </a:spcBef>
              <a:spcAft>
                <a:spcPts val="0"/>
              </a:spcAft>
            </a:pPr>
            <a:endParaRPr lang="en-US" sz="2600" dirty="0">
              <a:effectLst/>
            </a:endParaRPr>
          </a:p>
          <a:p>
            <a:pPr lvl="1">
              <a:spcBef>
                <a:spcPts val="0"/>
              </a:spcBef>
              <a:spcAft>
                <a:spcPts val="0"/>
              </a:spcAft>
            </a:pPr>
            <a:r>
              <a:rPr lang="en-US" sz="2400" b="1" dirty="0">
                <a:solidFill>
                  <a:srgbClr val="FFC000"/>
                </a:solidFill>
                <a:effectLst/>
              </a:rPr>
              <a:t>conventional transgressions </a:t>
            </a:r>
            <a:r>
              <a:rPr lang="en-US" sz="2400" dirty="0">
                <a:effectLst/>
              </a:rPr>
              <a:t>(e.g., failing to raise one’s hand before talking), whose wrongness  is grounded by the existence of  “authority-dependent” norms/rules </a:t>
            </a:r>
          </a:p>
          <a:p>
            <a:pPr lvl="1">
              <a:spcBef>
                <a:spcPts val="0"/>
              </a:spcBef>
              <a:spcAft>
                <a:spcPts val="0"/>
              </a:spcAft>
            </a:pPr>
            <a:endParaRPr lang="en-US" sz="2400" dirty="0">
              <a:effectLst/>
            </a:endParaRPr>
          </a:p>
          <a:p>
            <a:pPr lvl="1">
              <a:spcBef>
                <a:spcPts val="0"/>
              </a:spcBef>
              <a:spcAft>
                <a:spcPts val="0"/>
              </a:spcAft>
            </a:pPr>
            <a:r>
              <a:rPr lang="en-US" sz="2400" b="1" dirty="0">
                <a:solidFill>
                  <a:srgbClr val="FFC000"/>
                </a:solidFill>
                <a:effectLst/>
              </a:rPr>
              <a:t>moral transgressions </a:t>
            </a:r>
            <a:r>
              <a:rPr lang="en-US" sz="2400" dirty="0">
                <a:effectLst/>
              </a:rPr>
              <a:t>(e.g., hitting another child), whose wrongness is  grounded by (unchangeable) “authority-independent” characteristics/features (e.g., harm caused) of the situation</a:t>
            </a:r>
            <a:endParaRPr lang="en-US" sz="2400" dirty="0"/>
          </a:p>
        </p:txBody>
      </p:sp>
      <p:sp>
        <p:nvSpPr>
          <p:cNvPr id="6" name="Title 1">
            <a:extLst>
              <a:ext uri="{FF2B5EF4-FFF2-40B4-BE49-F238E27FC236}">
                <a16:creationId xmlns:a16="http://schemas.microsoft.com/office/drawing/2014/main" id="{38199509-1919-4040-8243-7BF21F3E2266}"/>
              </a:ext>
            </a:extLst>
          </p:cNvPr>
          <p:cNvSpPr txBox="1">
            <a:spLocks/>
          </p:cNvSpPr>
          <p:nvPr/>
        </p:nvSpPr>
        <p:spPr>
          <a:xfrm>
            <a:off x="633743" y="2983831"/>
            <a:ext cx="3413156" cy="254384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a:t>Results</a:t>
            </a:r>
            <a:endParaRPr lang="en-US" sz="3600" dirty="0"/>
          </a:p>
        </p:txBody>
      </p:sp>
    </p:spTree>
    <p:extLst>
      <p:ext uri="{BB962C8B-B14F-4D97-AF65-F5344CB8AC3E}">
        <p14:creationId xmlns:p14="http://schemas.microsoft.com/office/powerpoint/2010/main" val="2863994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754B2D72-ACE6-4FAF-9822-70077D3ECA27}"/>
              </a:ext>
            </a:extLst>
          </p:cNvPr>
          <p:cNvSpPr>
            <a:spLocks noGrp="1"/>
          </p:cNvSpPr>
          <p:nvPr>
            <p:ph idx="1"/>
          </p:nvPr>
        </p:nvSpPr>
        <p:spPr>
          <a:xfrm>
            <a:off x="5148943" y="965200"/>
            <a:ext cx="6409314" cy="5579979"/>
          </a:xfrm>
        </p:spPr>
        <p:txBody>
          <a:bodyPr>
            <a:normAutofit/>
          </a:bodyPr>
          <a:lstStyle/>
          <a:p>
            <a:pPr>
              <a:lnSpc>
                <a:spcPct val="90000"/>
              </a:lnSpc>
            </a:pPr>
            <a:r>
              <a:rPr lang="en-US" sz="2400" dirty="0">
                <a:effectLst/>
              </a:rPr>
              <a:t>Children evaluated the moral significance of internal psychological states </a:t>
            </a:r>
            <a:r>
              <a:rPr lang="en-US" sz="2400" b="1" dirty="0">
                <a:solidFill>
                  <a:schemeClr val="tx1"/>
                </a:solidFill>
                <a:effectLst/>
              </a:rPr>
              <a:t>more frequently </a:t>
            </a:r>
            <a:r>
              <a:rPr lang="en-US" sz="2400" dirty="0">
                <a:effectLst/>
              </a:rPr>
              <a:t>than external behaviors/outcomes. </a:t>
            </a:r>
          </a:p>
          <a:p>
            <a:pPr>
              <a:lnSpc>
                <a:spcPct val="90000"/>
              </a:lnSpc>
            </a:pPr>
            <a:r>
              <a:rPr lang="en-US" sz="2400" dirty="0">
                <a:effectLst/>
              </a:rPr>
              <a:t>Despite early research on young children’s moral development that emphasized a preferential focus on behaviors/outcomes over internal states (like intentions), </a:t>
            </a:r>
            <a:r>
              <a:rPr lang="en-US" sz="2400" b="1" dirty="0">
                <a:solidFill>
                  <a:schemeClr val="tx1"/>
                </a:solidFill>
                <a:effectLst/>
              </a:rPr>
              <a:t>these findings support the idea that for young children the moral domain involves as much </a:t>
            </a:r>
            <a:r>
              <a:rPr lang="en-US" sz="2400" b="1" u="sng" dirty="0">
                <a:solidFill>
                  <a:schemeClr val="tx1"/>
                </a:solidFill>
                <a:effectLst/>
              </a:rPr>
              <a:t>their own and other people’s internal states </a:t>
            </a:r>
            <a:r>
              <a:rPr lang="en-US" sz="2400" b="1" dirty="0">
                <a:solidFill>
                  <a:schemeClr val="tx1"/>
                </a:solidFill>
                <a:effectLst/>
              </a:rPr>
              <a:t>as it does their observable behaviors and their outcomes.</a:t>
            </a:r>
          </a:p>
        </p:txBody>
      </p:sp>
      <p:sp>
        <p:nvSpPr>
          <p:cNvPr id="6" name="Title 1">
            <a:extLst>
              <a:ext uri="{FF2B5EF4-FFF2-40B4-BE49-F238E27FC236}">
                <a16:creationId xmlns:a16="http://schemas.microsoft.com/office/drawing/2014/main" id="{88F18559-1614-4BD3-8698-F31B066FA219}"/>
              </a:ext>
            </a:extLst>
          </p:cNvPr>
          <p:cNvSpPr txBox="1">
            <a:spLocks/>
          </p:cNvSpPr>
          <p:nvPr/>
        </p:nvSpPr>
        <p:spPr>
          <a:xfrm>
            <a:off x="633743" y="2983831"/>
            <a:ext cx="3413156" cy="254384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a:t>Results</a:t>
            </a:r>
            <a:endParaRPr lang="en-US" sz="3600" dirty="0"/>
          </a:p>
        </p:txBody>
      </p:sp>
    </p:spTree>
    <p:extLst>
      <p:ext uri="{BB962C8B-B14F-4D97-AF65-F5344CB8AC3E}">
        <p14:creationId xmlns:p14="http://schemas.microsoft.com/office/powerpoint/2010/main" val="1451781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761CBA9F-9E12-4D48-851B-DA4B85CA8266}"/>
              </a:ext>
            </a:extLst>
          </p:cNvPr>
          <p:cNvSpPr>
            <a:spLocks noGrp="1"/>
          </p:cNvSpPr>
          <p:nvPr>
            <p:ph idx="1"/>
          </p:nvPr>
        </p:nvSpPr>
        <p:spPr>
          <a:xfrm>
            <a:off x="4957012" y="324853"/>
            <a:ext cx="6882062" cy="6212425"/>
          </a:xfrm>
        </p:spPr>
        <p:txBody>
          <a:bodyPr>
            <a:normAutofit/>
          </a:bodyPr>
          <a:lstStyle/>
          <a:p>
            <a:pPr>
              <a:spcBef>
                <a:spcPts val="0"/>
              </a:spcBef>
              <a:spcAft>
                <a:spcPts val="0"/>
              </a:spcAft>
            </a:pPr>
            <a:r>
              <a:rPr lang="en-US" sz="2400" dirty="0">
                <a:effectLst/>
              </a:rPr>
              <a:t>How can we explain young children’s and their parents’ failure to employ </a:t>
            </a:r>
            <a:r>
              <a:rPr lang="en-US" sz="2400" i="1" dirty="0">
                <a:effectLst/>
              </a:rPr>
              <a:t>right</a:t>
            </a:r>
            <a:r>
              <a:rPr lang="en-US" sz="2400" dirty="0">
                <a:effectLst/>
              </a:rPr>
              <a:t> and </a:t>
            </a:r>
            <a:r>
              <a:rPr lang="en-US" sz="2400" i="1" dirty="0">
                <a:effectLst/>
              </a:rPr>
              <a:t>wrong</a:t>
            </a:r>
            <a:r>
              <a:rPr lang="en-US" sz="2400" dirty="0">
                <a:effectLst/>
              </a:rPr>
              <a:t> for moral evaluation? </a:t>
            </a:r>
          </a:p>
          <a:p>
            <a:pPr>
              <a:spcBef>
                <a:spcPts val="0"/>
              </a:spcBef>
              <a:spcAft>
                <a:spcPts val="0"/>
              </a:spcAft>
            </a:pPr>
            <a:endParaRPr lang="en-US" sz="2400" dirty="0">
              <a:effectLst/>
            </a:endParaRPr>
          </a:p>
          <a:p>
            <a:pPr>
              <a:spcBef>
                <a:spcPts val="0"/>
              </a:spcBef>
              <a:spcAft>
                <a:spcPts val="0"/>
              </a:spcAft>
            </a:pPr>
            <a:r>
              <a:rPr lang="en-US" sz="2400" dirty="0">
                <a:effectLst/>
              </a:rPr>
              <a:t>It may simply be that because these deontic concepts are more tightly linked to the domain of truth/correctness/obligation, </a:t>
            </a:r>
            <a:r>
              <a:rPr lang="en-US" sz="2400" b="1" dirty="0">
                <a:solidFill>
                  <a:schemeClr val="tx1"/>
                </a:solidFill>
                <a:effectLst/>
              </a:rPr>
              <a:t>they are less readily “translatable” into the moral domain</a:t>
            </a:r>
            <a:r>
              <a:rPr lang="en-US" sz="2400" dirty="0">
                <a:effectLst/>
              </a:rPr>
              <a:t>—at least until the development of more abstract moral concepts begins to occur. </a:t>
            </a:r>
          </a:p>
          <a:p>
            <a:pPr>
              <a:spcBef>
                <a:spcPts val="0"/>
              </a:spcBef>
              <a:spcAft>
                <a:spcPts val="0"/>
              </a:spcAft>
            </a:pPr>
            <a:endParaRPr lang="en-US" sz="2400" dirty="0">
              <a:effectLst/>
            </a:endParaRPr>
          </a:p>
          <a:p>
            <a:pPr>
              <a:spcBef>
                <a:spcPts val="0"/>
              </a:spcBef>
              <a:spcAft>
                <a:spcPts val="0"/>
              </a:spcAft>
            </a:pPr>
            <a:r>
              <a:rPr lang="en-US" sz="2400" dirty="0">
                <a:effectLst/>
              </a:rPr>
              <a:t>It </a:t>
            </a:r>
            <a:r>
              <a:rPr lang="en-US" sz="2400" b="1" dirty="0">
                <a:effectLst/>
              </a:rPr>
              <a:t>may make more sense to a child that a person’s intentions and actions can be </a:t>
            </a:r>
            <a:r>
              <a:rPr lang="en-US" sz="2400" b="1" u="sng" dirty="0">
                <a:solidFill>
                  <a:schemeClr val="tx1"/>
                </a:solidFill>
                <a:effectLst/>
              </a:rPr>
              <a:t>good or bad </a:t>
            </a:r>
          </a:p>
          <a:p>
            <a:pPr lvl="1">
              <a:spcBef>
                <a:spcPts val="0"/>
              </a:spcBef>
              <a:spcAft>
                <a:spcPts val="0"/>
              </a:spcAft>
            </a:pPr>
            <a:r>
              <a:rPr lang="en-US" i="1" dirty="0">
                <a:effectLst/>
                <a:latin typeface="Cambria" panose="02040503050406030204" pitchFamily="18" charset="0"/>
                <a:ea typeface="Cambria" panose="02040503050406030204" pitchFamily="18" charset="0"/>
              </a:rPr>
              <a:t>like a box of chocolates is good and a rotten apple is bad</a:t>
            </a:r>
          </a:p>
          <a:p>
            <a:pPr>
              <a:spcBef>
                <a:spcPts val="0"/>
              </a:spcBef>
              <a:spcAft>
                <a:spcPts val="0"/>
              </a:spcAft>
            </a:pPr>
            <a:r>
              <a:rPr lang="en-US" sz="2400" b="1" dirty="0">
                <a:effectLst/>
              </a:rPr>
              <a:t>than that they can be </a:t>
            </a:r>
            <a:r>
              <a:rPr lang="en-US" sz="2400" b="1" u="sng" dirty="0">
                <a:solidFill>
                  <a:schemeClr val="tx1"/>
                </a:solidFill>
                <a:effectLst/>
              </a:rPr>
              <a:t>right or wrong </a:t>
            </a:r>
          </a:p>
          <a:p>
            <a:pPr lvl="1">
              <a:spcBef>
                <a:spcPts val="0"/>
              </a:spcBef>
              <a:spcAft>
                <a:spcPts val="0"/>
              </a:spcAft>
            </a:pPr>
            <a:r>
              <a:rPr lang="en-US" sz="2000" i="1" dirty="0">
                <a:effectLst/>
                <a:latin typeface="Cambria" panose="02040503050406030204" pitchFamily="18" charset="0"/>
                <a:ea typeface="Cambria" panose="02040503050406030204" pitchFamily="18" charset="0"/>
              </a:rPr>
              <a:t>like an answer to a math problem can be right or the spelling of a word can be wrong</a:t>
            </a:r>
          </a:p>
          <a:p>
            <a:pPr>
              <a:lnSpc>
                <a:spcPct val="120000"/>
              </a:lnSpc>
              <a:spcBef>
                <a:spcPts val="0"/>
              </a:spcBef>
              <a:spcAft>
                <a:spcPts val="0"/>
              </a:spcAft>
            </a:pPr>
            <a:endParaRPr lang="en-US" sz="1700" dirty="0"/>
          </a:p>
        </p:txBody>
      </p:sp>
      <p:sp>
        <p:nvSpPr>
          <p:cNvPr id="6" name="Title 1">
            <a:extLst>
              <a:ext uri="{FF2B5EF4-FFF2-40B4-BE49-F238E27FC236}">
                <a16:creationId xmlns:a16="http://schemas.microsoft.com/office/drawing/2014/main" id="{C54096E0-4AED-4D06-BC65-E534C81D0103}"/>
              </a:ext>
            </a:extLst>
          </p:cNvPr>
          <p:cNvSpPr txBox="1">
            <a:spLocks/>
          </p:cNvSpPr>
          <p:nvPr/>
        </p:nvSpPr>
        <p:spPr>
          <a:xfrm>
            <a:off x="633743" y="2983831"/>
            <a:ext cx="3413156" cy="254384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a:t>Results</a:t>
            </a:r>
            <a:endParaRPr lang="en-US" sz="3600" dirty="0"/>
          </a:p>
        </p:txBody>
      </p:sp>
    </p:spTree>
    <p:extLst>
      <p:ext uri="{BB962C8B-B14F-4D97-AF65-F5344CB8AC3E}">
        <p14:creationId xmlns:p14="http://schemas.microsoft.com/office/powerpoint/2010/main" val="30557931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761CBA9F-9E12-4D48-851B-DA4B85CA8266}"/>
              </a:ext>
            </a:extLst>
          </p:cNvPr>
          <p:cNvSpPr>
            <a:spLocks noGrp="1"/>
          </p:cNvSpPr>
          <p:nvPr>
            <p:ph idx="1"/>
          </p:nvPr>
        </p:nvSpPr>
        <p:spPr>
          <a:xfrm>
            <a:off x="5148942" y="614149"/>
            <a:ext cx="6615427" cy="5827594"/>
          </a:xfrm>
        </p:spPr>
        <p:txBody>
          <a:bodyPr>
            <a:normAutofit fontScale="70000" lnSpcReduction="20000"/>
          </a:bodyPr>
          <a:lstStyle/>
          <a:p>
            <a:pPr>
              <a:lnSpc>
                <a:spcPct val="120000"/>
              </a:lnSpc>
              <a:spcBef>
                <a:spcPts val="0"/>
              </a:spcBef>
            </a:pPr>
            <a:r>
              <a:rPr lang="en-US" sz="3100" dirty="0">
                <a:effectLst/>
              </a:rPr>
              <a:t>Young children have been found to be good </a:t>
            </a:r>
            <a:r>
              <a:rPr lang="en-US" sz="3100" b="1" dirty="0">
                <a:solidFill>
                  <a:schemeClr val="tx1"/>
                </a:solidFill>
                <a:effectLst/>
              </a:rPr>
              <a:t>deontic reasoners</a:t>
            </a:r>
            <a:r>
              <a:rPr lang="en-US" sz="3100" dirty="0">
                <a:effectLst/>
              </a:rPr>
              <a:t>. </a:t>
            </a:r>
          </a:p>
          <a:p>
            <a:pPr lvl="1">
              <a:lnSpc>
                <a:spcPct val="120000"/>
              </a:lnSpc>
              <a:spcBef>
                <a:spcPts val="0"/>
              </a:spcBef>
            </a:pPr>
            <a:r>
              <a:rPr lang="en-US" sz="2600" dirty="0">
                <a:effectLst/>
              </a:rPr>
              <a:t>3-4 year old children can pick out instances of </a:t>
            </a:r>
            <a:r>
              <a:rPr lang="en-US" sz="2600" u="sng" dirty="0">
                <a:effectLst/>
              </a:rPr>
              <a:t>rule-violations</a:t>
            </a:r>
            <a:r>
              <a:rPr lang="en-US" sz="2600" dirty="0">
                <a:effectLst/>
              </a:rPr>
              <a:t> </a:t>
            </a:r>
          </a:p>
          <a:p>
            <a:pPr lvl="2">
              <a:lnSpc>
                <a:spcPct val="120000"/>
              </a:lnSpc>
              <a:spcBef>
                <a:spcPts val="0"/>
              </a:spcBef>
            </a:pPr>
            <a:r>
              <a:rPr lang="en-US" sz="2300" dirty="0">
                <a:effectLst/>
              </a:rPr>
              <a:t>(i.e., an example of a child not doing what they </a:t>
            </a:r>
            <a:r>
              <a:rPr lang="en-US" sz="2300" i="1" dirty="0">
                <a:effectLst/>
              </a:rPr>
              <a:t>are supposed to be</a:t>
            </a:r>
            <a:r>
              <a:rPr lang="en-US" sz="2300" dirty="0">
                <a:effectLst/>
              </a:rPr>
              <a:t> doing)</a:t>
            </a:r>
          </a:p>
          <a:p>
            <a:pPr lvl="1">
              <a:lnSpc>
                <a:spcPct val="120000"/>
              </a:lnSpc>
              <a:spcBef>
                <a:spcPts val="0"/>
              </a:spcBef>
            </a:pPr>
            <a:r>
              <a:rPr lang="en-US" sz="2600" dirty="0">
                <a:effectLst/>
              </a:rPr>
              <a:t>even though under identical conditions, they cannot pick out instances of </a:t>
            </a:r>
            <a:r>
              <a:rPr lang="en-US" sz="2600" u="sng" dirty="0">
                <a:effectLst/>
              </a:rPr>
              <a:t>statistical-norm violations </a:t>
            </a:r>
          </a:p>
          <a:p>
            <a:pPr lvl="2">
              <a:lnSpc>
                <a:spcPct val="120000"/>
              </a:lnSpc>
              <a:spcBef>
                <a:spcPts val="0"/>
              </a:spcBef>
            </a:pPr>
            <a:r>
              <a:rPr lang="en-US" sz="2300" dirty="0">
                <a:effectLst/>
              </a:rPr>
              <a:t>(i.e., an example of a child not doing what they </a:t>
            </a:r>
            <a:r>
              <a:rPr lang="en-US" sz="2300" i="1" dirty="0">
                <a:effectLst/>
              </a:rPr>
              <a:t>normally</a:t>
            </a:r>
            <a:r>
              <a:rPr lang="en-US" sz="2300" dirty="0">
                <a:effectLst/>
              </a:rPr>
              <a:t> do).</a:t>
            </a:r>
          </a:p>
          <a:p>
            <a:pPr lvl="2">
              <a:lnSpc>
                <a:spcPct val="90000"/>
              </a:lnSpc>
              <a:spcBef>
                <a:spcPts val="0"/>
              </a:spcBef>
            </a:pPr>
            <a:endParaRPr lang="en-US" sz="2100" dirty="0">
              <a:effectLst/>
            </a:endParaRPr>
          </a:p>
          <a:p>
            <a:pPr>
              <a:lnSpc>
                <a:spcPct val="120000"/>
              </a:lnSpc>
              <a:spcBef>
                <a:spcPts val="0"/>
              </a:spcBef>
            </a:pPr>
            <a:r>
              <a:rPr lang="en-US" sz="2800" dirty="0">
                <a:effectLst/>
              </a:rPr>
              <a:t>Young children understand the </a:t>
            </a:r>
            <a:r>
              <a:rPr lang="en-US" sz="2800" b="1" dirty="0">
                <a:solidFill>
                  <a:schemeClr val="tx1"/>
                </a:solidFill>
                <a:effectLst/>
              </a:rPr>
              <a:t>normative nature of rules </a:t>
            </a:r>
            <a:r>
              <a:rPr lang="en-US" sz="2800" dirty="0">
                <a:effectLst/>
              </a:rPr>
              <a:t>and are sensitive to whether or not they are being followed. </a:t>
            </a:r>
          </a:p>
          <a:p>
            <a:pPr>
              <a:lnSpc>
                <a:spcPct val="120000"/>
              </a:lnSpc>
              <a:spcBef>
                <a:spcPts val="0"/>
              </a:spcBef>
            </a:pPr>
            <a:r>
              <a:rPr lang="en-US" sz="2800" dirty="0">
                <a:effectLst/>
              </a:rPr>
              <a:t>But this does not require that they grasp the </a:t>
            </a:r>
            <a:r>
              <a:rPr lang="en-US" sz="2800" b="1" u="sng" dirty="0">
                <a:effectLst/>
              </a:rPr>
              <a:t>deontic nature of duty or obligation itself</a:t>
            </a:r>
            <a:r>
              <a:rPr lang="en-US" sz="2800" dirty="0">
                <a:effectLst/>
              </a:rPr>
              <a:t>.</a:t>
            </a:r>
          </a:p>
          <a:p>
            <a:pPr lvl="1">
              <a:lnSpc>
                <a:spcPct val="120000"/>
              </a:lnSpc>
              <a:spcBef>
                <a:spcPts val="0"/>
              </a:spcBef>
            </a:pPr>
            <a:r>
              <a:rPr lang="en-US" sz="2800" dirty="0">
                <a:effectLst/>
              </a:rPr>
              <a:t>They may simply evaluate the violation of a rule in </a:t>
            </a:r>
            <a:r>
              <a:rPr lang="en-US" sz="2800" b="1" dirty="0">
                <a:solidFill>
                  <a:schemeClr val="tx1"/>
                </a:solidFill>
                <a:effectLst/>
              </a:rPr>
              <a:t>aretaic</a:t>
            </a:r>
            <a:r>
              <a:rPr lang="en-US" sz="2800" dirty="0">
                <a:effectLst/>
              </a:rPr>
              <a:t> (value) terms as being something that is </a:t>
            </a:r>
            <a:r>
              <a:rPr lang="en-US" sz="2800" i="1" dirty="0">
                <a:effectLst/>
              </a:rPr>
              <a:t>bad</a:t>
            </a:r>
            <a:r>
              <a:rPr lang="en-US" sz="2800" dirty="0">
                <a:effectLst/>
              </a:rPr>
              <a:t> (something not good, not beneficial, undesirable, etc.), rather than </a:t>
            </a:r>
            <a:r>
              <a:rPr lang="en-US" sz="2800" i="1" dirty="0">
                <a:effectLst/>
              </a:rPr>
              <a:t>wrong</a:t>
            </a:r>
            <a:r>
              <a:rPr lang="en-US" sz="2800" dirty="0">
                <a:effectLst/>
              </a:rPr>
              <a:t>.</a:t>
            </a:r>
          </a:p>
          <a:p>
            <a:pPr lvl="1">
              <a:spcBef>
                <a:spcPts val="0"/>
              </a:spcBef>
              <a:spcAft>
                <a:spcPts val="0"/>
              </a:spcAft>
            </a:pPr>
            <a:endParaRPr lang="en-US" sz="2400" dirty="0">
              <a:effectLst/>
            </a:endParaRPr>
          </a:p>
          <a:p>
            <a:pPr>
              <a:lnSpc>
                <a:spcPct val="90000"/>
              </a:lnSpc>
              <a:spcBef>
                <a:spcPts val="0"/>
              </a:spcBef>
            </a:pPr>
            <a:endParaRPr lang="en-US" sz="1100" dirty="0"/>
          </a:p>
        </p:txBody>
      </p:sp>
      <p:sp>
        <p:nvSpPr>
          <p:cNvPr id="6" name="Title 1">
            <a:extLst>
              <a:ext uri="{FF2B5EF4-FFF2-40B4-BE49-F238E27FC236}">
                <a16:creationId xmlns:a16="http://schemas.microsoft.com/office/drawing/2014/main" id="{B53CDD95-05F6-47E5-A3C8-F6B17F8D1A66}"/>
              </a:ext>
            </a:extLst>
          </p:cNvPr>
          <p:cNvSpPr txBox="1">
            <a:spLocks/>
          </p:cNvSpPr>
          <p:nvPr/>
        </p:nvSpPr>
        <p:spPr>
          <a:xfrm>
            <a:off x="633743" y="2983831"/>
            <a:ext cx="3413156" cy="254384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dirty="0"/>
              <a:t>Results</a:t>
            </a:r>
            <a:endParaRPr lang="en-US" sz="3600" dirty="0"/>
          </a:p>
        </p:txBody>
      </p:sp>
    </p:spTree>
    <p:extLst>
      <p:ext uri="{BB962C8B-B14F-4D97-AF65-F5344CB8AC3E}">
        <p14:creationId xmlns:p14="http://schemas.microsoft.com/office/powerpoint/2010/main" val="2287465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1AD2-4064-49B8-8AF4-968210DCB484}"/>
              </a:ext>
            </a:extLst>
          </p:cNvPr>
          <p:cNvSpPr>
            <a:spLocks noGrp="1"/>
          </p:cNvSpPr>
          <p:nvPr>
            <p:ph type="title"/>
          </p:nvPr>
        </p:nvSpPr>
        <p:spPr>
          <a:xfrm>
            <a:off x="741516" y="228600"/>
            <a:ext cx="5978072" cy="970450"/>
          </a:xfrm>
        </p:spPr>
        <p:txBody>
          <a:bodyPr>
            <a:normAutofit/>
          </a:bodyPr>
          <a:lstStyle/>
          <a:p>
            <a:r>
              <a:rPr lang="en-US" dirty="0"/>
              <a:t>Questions of interest: </a:t>
            </a:r>
          </a:p>
        </p:txBody>
      </p:sp>
      <p:sp>
        <p:nvSpPr>
          <p:cNvPr id="3" name="Content Placeholder 2">
            <a:extLst>
              <a:ext uri="{FF2B5EF4-FFF2-40B4-BE49-F238E27FC236}">
                <a16:creationId xmlns:a16="http://schemas.microsoft.com/office/drawing/2014/main" id="{65306B68-5882-4D51-8161-3213E2ECB4BC}"/>
              </a:ext>
            </a:extLst>
          </p:cNvPr>
          <p:cNvSpPr>
            <a:spLocks noGrp="1"/>
          </p:cNvSpPr>
          <p:nvPr>
            <p:ph idx="1"/>
          </p:nvPr>
        </p:nvSpPr>
        <p:spPr>
          <a:xfrm>
            <a:off x="463826" y="1199050"/>
            <a:ext cx="6428041" cy="3864269"/>
          </a:xfrm>
        </p:spPr>
        <p:txBody>
          <a:bodyPr anchor="ctr">
            <a:normAutofit/>
          </a:bodyPr>
          <a:lstStyle/>
          <a:p>
            <a:pPr>
              <a:lnSpc>
                <a:spcPct val="90000"/>
              </a:lnSpc>
            </a:pPr>
            <a:r>
              <a:rPr lang="en-US" sz="2400" dirty="0"/>
              <a:t>And finally, </a:t>
            </a:r>
            <a:r>
              <a:rPr lang="en-US" sz="2400" b="1" dirty="0">
                <a:solidFill>
                  <a:schemeClr val="accent3">
                    <a:lumMod val="60000"/>
                    <a:lumOff val="40000"/>
                  </a:schemeClr>
                </a:solidFill>
              </a:rPr>
              <a:t>do children’s moral arenas change over time</a:t>
            </a:r>
            <a:r>
              <a:rPr lang="en-US" sz="2400" dirty="0"/>
              <a:t>?</a:t>
            </a:r>
          </a:p>
        </p:txBody>
      </p:sp>
      <p:pic>
        <p:nvPicPr>
          <p:cNvPr id="4" name="Picture 2" descr="Morality of the Left Hand Path – 1: Morality | From ...">
            <a:extLst>
              <a:ext uri="{FF2B5EF4-FFF2-40B4-BE49-F238E27FC236}">
                <a16:creationId xmlns:a16="http://schemas.microsoft.com/office/drawing/2014/main" id="{390BBBB7-EC83-4412-AE10-60D6A0F662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08" b="-3"/>
          <a:stretch/>
        </p:blipFill>
        <p:spPr bwMode="auto">
          <a:xfrm>
            <a:off x="7169557" y="334616"/>
            <a:ext cx="4635276" cy="592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424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761CBA9F-9E12-4D48-851B-DA4B85CA8266}"/>
              </a:ext>
            </a:extLst>
          </p:cNvPr>
          <p:cNvSpPr>
            <a:spLocks noGrp="1"/>
          </p:cNvSpPr>
          <p:nvPr>
            <p:ph idx="1"/>
          </p:nvPr>
        </p:nvSpPr>
        <p:spPr>
          <a:xfrm>
            <a:off x="4817660" y="464024"/>
            <a:ext cx="7165074" cy="6018663"/>
          </a:xfrm>
        </p:spPr>
        <p:txBody>
          <a:bodyPr vert="horz" lIns="91440" tIns="45720" rIns="91440" bIns="45720" rtlCol="0" anchor="t">
            <a:normAutofit fontScale="92500" lnSpcReduction="10000"/>
          </a:bodyPr>
          <a:lstStyle/>
          <a:p>
            <a:pPr>
              <a:lnSpc>
                <a:spcPct val="110000"/>
              </a:lnSpc>
              <a:spcBef>
                <a:spcPts val="0"/>
              </a:spcBef>
              <a:spcAft>
                <a:spcPts val="0"/>
              </a:spcAft>
            </a:pPr>
            <a:r>
              <a:rPr lang="en-US" sz="2800" dirty="0">
                <a:effectLst/>
              </a:rPr>
              <a:t>In the COCA sample, we found:</a:t>
            </a:r>
          </a:p>
          <a:p>
            <a:pPr lvl="1">
              <a:lnSpc>
                <a:spcPct val="110000"/>
              </a:lnSpc>
              <a:spcBef>
                <a:spcPts val="0"/>
              </a:spcBef>
              <a:spcAft>
                <a:spcPts val="0"/>
              </a:spcAft>
            </a:pPr>
            <a:r>
              <a:rPr lang="en-US" sz="2400" dirty="0">
                <a:effectLst/>
              </a:rPr>
              <a:t>a </a:t>
            </a:r>
            <a:r>
              <a:rPr lang="en-US" sz="2400" b="1" u="sng" dirty="0">
                <a:effectLst/>
              </a:rPr>
              <a:t>decrease</a:t>
            </a:r>
            <a:r>
              <a:rPr lang="en-US" sz="2400" dirty="0">
                <a:effectLst/>
              </a:rPr>
              <a:t> in the use of </a:t>
            </a:r>
            <a:r>
              <a:rPr lang="en-US" sz="2400" b="1" dirty="0">
                <a:solidFill>
                  <a:schemeClr val="tx1"/>
                </a:solidFill>
                <a:effectLst/>
              </a:rPr>
              <a:t>bad</a:t>
            </a:r>
            <a:r>
              <a:rPr lang="en-US" sz="2400" dirty="0">
                <a:effectLst/>
              </a:rPr>
              <a:t> for moral evaluation relative to our child/parent sample (28.8% vs. 59.5%, respectively)</a:t>
            </a:r>
          </a:p>
          <a:p>
            <a:pPr lvl="1">
              <a:lnSpc>
                <a:spcPct val="110000"/>
              </a:lnSpc>
              <a:spcBef>
                <a:spcPts val="0"/>
              </a:spcBef>
              <a:spcAft>
                <a:spcPts val="0"/>
              </a:spcAft>
            </a:pPr>
            <a:r>
              <a:rPr lang="en-US" sz="2400" b="1" dirty="0">
                <a:solidFill>
                  <a:srgbClr val="C00000"/>
                </a:solidFill>
                <a:effectLst/>
              </a:rPr>
              <a:t>an </a:t>
            </a:r>
            <a:r>
              <a:rPr lang="en-US" sz="2400" b="1" u="sng" dirty="0">
                <a:solidFill>
                  <a:srgbClr val="C00000"/>
                </a:solidFill>
                <a:effectLst/>
              </a:rPr>
              <a:t>increase</a:t>
            </a:r>
            <a:r>
              <a:rPr lang="en-US" sz="2400" b="1" dirty="0">
                <a:solidFill>
                  <a:srgbClr val="C00000"/>
                </a:solidFill>
                <a:effectLst/>
              </a:rPr>
              <a:t> in the use of wrong for moral evaluation (20.8% vs. 3.1%)</a:t>
            </a:r>
          </a:p>
          <a:p>
            <a:pPr lvl="1">
              <a:lnSpc>
                <a:spcPct val="110000"/>
              </a:lnSpc>
              <a:spcBef>
                <a:spcPts val="0"/>
              </a:spcBef>
              <a:spcAft>
                <a:spcPts val="0"/>
              </a:spcAft>
            </a:pPr>
            <a:r>
              <a:rPr lang="en-US" sz="2400" dirty="0">
                <a:effectLst/>
              </a:rPr>
              <a:t>an </a:t>
            </a:r>
            <a:r>
              <a:rPr lang="en-US" sz="2400" u="sng" dirty="0">
                <a:effectLst/>
              </a:rPr>
              <a:t>increase</a:t>
            </a:r>
            <a:r>
              <a:rPr lang="en-US" sz="2400" dirty="0">
                <a:effectLst/>
              </a:rPr>
              <a:t> in </a:t>
            </a:r>
            <a:r>
              <a:rPr lang="en-US" sz="2400" b="1" dirty="0">
                <a:solidFill>
                  <a:schemeClr val="tx1"/>
                </a:solidFill>
                <a:effectLst/>
              </a:rPr>
              <a:t>good</a:t>
            </a:r>
            <a:r>
              <a:rPr lang="en-US" sz="2400" dirty="0">
                <a:effectLst/>
              </a:rPr>
              <a:t> for moral evaluation relatively infrequently (15.4% vs. 9.4%)</a:t>
            </a:r>
          </a:p>
          <a:p>
            <a:pPr lvl="1">
              <a:lnSpc>
                <a:spcPct val="110000"/>
              </a:lnSpc>
              <a:spcBef>
                <a:spcPts val="0"/>
              </a:spcBef>
              <a:spcAft>
                <a:spcPts val="0"/>
              </a:spcAft>
            </a:pPr>
            <a:r>
              <a:rPr lang="en-US" sz="2400" b="1" dirty="0">
                <a:solidFill>
                  <a:srgbClr val="C00000"/>
                </a:solidFill>
                <a:effectLst/>
              </a:rPr>
              <a:t>an </a:t>
            </a:r>
            <a:r>
              <a:rPr lang="en-US" sz="2400" b="1" u="sng" dirty="0">
                <a:solidFill>
                  <a:srgbClr val="C00000"/>
                </a:solidFill>
                <a:effectLst/>
              </a:rPr>
              <a:t>increase</a:t>
            </a:r>
            <a:r>
              <a:rPr lang="en-US" sz="2400" b="1" dirty="0">
                <a:solidFill>
                  <a:srgbClr val="C00000"/>
                </a:solidFill>
                <a:effectLst/>
              </a:rPr>
              <a:t> in right for moral evaluation relatively infrequently (4% vs. 0.1%). </a:t>
            </a:r>
          </a:p>
          <a:p>
            <a:pPr lvl="1">
              <a:lnSpc>
                <a:spcPct val="110000"/>
              </a:lnSpc>
              <a:spcBef>
                <a:spcPts val="0"/>
              </a:spcBef>
              <a:spcAft>
                <a:spcPts val="0"/>
              </a:spcAft>
            </a:pPr>
            <a:endParaRPr lang="en-US" sz="2400" dirty="0">
              <a:effectLst/>
            </a:endParaRPr>
          </a:p>
          <a:p>
            <a:pPr>
              <a:lnSpc>
                <a:spcPct val="110000"/>
              </a:lnSpc>
              <a:spcBef>
                <a:spcPts val="0"/>
              </a:spcBef>
              <a:spcAft>
                <a:spcPts val="0"/>
              </a:spcAft>
            </a:pPr>
            <a:r>
              <a:rPr lang="en-US" sz="2800" b="1" dirty="0">
                <a:solidFill>
                  <a:srgbClr val="FFC000"/>
                </a:solidFill>
                <a:effectLst/>
              </a:rPr>
              <a:t>This suggests that adults generally do regularly use deontic-oriented moral evaluation.</a:t>
            </a:r>
          </a:p>
          <a:p>
            <a:pPr lvl="1">
              <a:lnSpc>
                <a:spcPct val="110000"/>
              </a:lnSpc>
              <a:spcBef>
                <a:spcPts val="0"/>
              </a:spcBef>
              <a:spcAft>
                <a:spcPts val="0"/>
              </a:spcAft>
            </a:pPr>
            <a:r>
              <a:rPr lang="en-US" sz="2600" dirty="0">
                <a:effectLst/>
              </a:rPr>
              <a:t>Thus, the parents in the transcripts shifted their use to better fit their children’s awareness? </a:t>
            </a:r>
          </a:p>
        </p:txBody>
      </p:sp>
      <p:sp>
        <p:nvSpPr>
          <p:cNvPr id="9" name="Title 1">
            <a:extLst>
              <a:ext uri="{FF2B5EF4-FFF2-40B4-BE49-F238E27FC236}">
                <a16:creationId xmlns:a16="http://schemas.microsoft.com/office/drawing/2014/main" id="{7A7760EA-CA38-49F9-83BD-54E27C087457}"/>
              </a:ext>
            </a:extLst>
          </p:cNvPr>
          <p:cNvSpPr txBox="1">
            <a:spLocks/>
          </p:cNvSpPr>
          <p:nvPr/>
        </p:nvSpPr>
        <p:spPr>
          <a:xfrm>
            <a:off x="633743" y="2983831"/>
            <a:ext cx="3413156" cy="254384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mbria" panose="02040503050406030204" pitchFamily="18" charset="0"/>
                <a:ea typeface="Cambria" panose="02040503050406030204" pitchFamily="18" charset="0"/>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dirty="0"/>
              <a:t>Results –   Adult Sample</a:t>
            </a:r>
            <a:endParaRPr lang="en-US" sz="3600" dirty="0"/>
          </a:p>
        </p:txBody>
      </p:sp>
    </p:spTree>
    <p:extLst>
      <p:ext uri="{BB962C8B-B14F-4D97-AF65-F5344CB8AC3E}">
        <p14:creationId xmlns:p14="http://schemas.microsoft.com/office/powerpoint/2010/main" val="39960999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B37B5-46A5-4F69-9542-67B9635C9D87}"/>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3900" b="1">
                <a:latin typeface="+mj-lt"/>
                <a:ea typeface="+mj-ea"/>
              </a:rPr>
              <a:t>Study 3</a:t>
            </a:r>
            <a:br>
              <a:rPr lang="en-US" sz="3900" b="1">
                <a:latin typeface="+mj-lt"/>
                <a:ea typeface="+mj-ea"/>
              </a:rPr>
            </a:br>
            <a:r>
              <a:rPr lang="en-US" sz="3900">
                <a:latin typeface="+mj-lt"/>
                <a:ea typeface="+mj-ea"/>
              </a:rPr>
              <a:t>(UNPUBLISHED)</a:t>
            </a:r>
          </a:p>
        </p:txBody>
      </p:sp>
      <p:pic>
        <p:nvPicPr>
          <p:cNvPr id="8" name="Picture 7">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0" name="Picture 9">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3" name="Picture 2" descr="Is Morality Judgemental? | Wake Up World">
            <a:extLst>
              <a:ext uri="{FF2B5EF4-FFF2-40B4-BE49-F238E27FC236}">
                <a16:creationId xmlns:a16="http://schemas.microsoft.com/office/drawing/2014/main" id="{843C9149-C57E-4DE8-A028-A5511D2DAF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9383" b="1"/>
          <a:stretch/>
        </p:blipFill>
        <p:spPr bwMode="auto">
          <a:xfrm>
            <a:off x="4654297" y="10"/>
            <a:ext cx="753770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5668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35210-1913-47BA-B869-95AA128D67CC}"/>
              </a:ext>
            </a:extLst>
          </p:cNvPr>
          <p:cNvSpPr>
            <a:spLocks noGrp="1"/>
          </p:cNvSpPr>
          <p:nvPr>
            <p:ph type="title"/>
          </p:nvPr>
        </p:nvSpPr>
        <p:spPr/>
        <p:txBody>
          <a:bodyPr/>
          <a:lstStyle/>
          <a:p>
            <a:r>
              <a:rPr lang="en-US" dirty="0"/>
              <a:t>Pretend play</a:t>
            </a:r>
          </a:p>
        </p:txBody>
      </p:sp>
      <p:sp>
        <p:nvSpPr>
          <p:cNvPr id="3" name="Content Placeholder 2">
            <a:extLst>
              <a:ext uri="{FF2B5EF4-FFF2-40B4-BE49-F238E27FC236}">
                <a16:creationId xmlns:a16="http://schemas.microsoft.com/office/drawing/2014/main" id="{88778001-93EC-44F3-9460-C68C68DA62BD}"/>
              </a:ext>
            </a:extLst>
          </p:cNvPr>
          <p:cNvSpPr>
            <a:spLocks noGrp="1"/>
          </p:cNvSpPr>
          <p:nvPr>
            <p:ph idx="1"/>
          </p:nvPr>
        </p:nvSpPr>
        <p:spPr>
          <a:xfrm>
            <a:off x="913795" y="1732449"/>
            <a:ext cx="10353762" cy="4791181"/>
          </a:xfrm>
        </p:spPr>
        <p:txBody>
          <a:bodyPr>
            <a:normAutofit/>
          </a:bodyPr>
          <a:lstStyle/>
          <a:p>
            <a:r>
              <a:rPr lang="en-US" sz="2400" dirty="0">
                <a:effectLst/>
              </a:rPr>
              <a:t>There are several reasons to view pretend play as an important medium for early moral exploration and discovery. </a:t>
            </a:r>
          </a:p>
          <a:p>
            <a:r>
              <a:rPr lang="en-US" sz="2400" b="1" u="sng" dirty="0">
                <a:effectLst/>
              </a:rPr>
              <a:t>First</a:t>
            </a:r>
            <a:r>
              <a:rPr lang="en-US" sz="2400" dirty="0">
                <a:effectLst/>
              </a:rPr>
              <a:t>, it provides opportunities for positive and negative </a:t>
            </a:r>
            <a:r>
              <a:rPr lang="en-US" sz="2400" b="1" dirty="0">
                <a:solidFill>
                  <a:srgbClr val="FFC000"/>
                </a:solidFill>
                <a:effectLst/>
              </a:rPr>
              <a:t>moral evaluation</a:t>
            </a:r>
          </a:p>
          <a:p>
            <a:pPr lvl="1"/>
            <a:r>
              <a:rPr lang="en-US" sz="2000" dirty="0">
                <a:effectLst/>
              </a:rPr>
              <a:t>when a caregiver chastises a child for shooting an imaginary gun at others because “we don’t shoot guns, they can hurt people” or praises a child for bathing and feeding their doll because “that’s being a good mommy”. </a:t>
            </a:r>
          </a:p>
          <a:p>
            <a:r>
              <a:rPr lang="en-US" sz="2200" dirty="0">
                <a:effectLst/>
              </a:rPr>
              <a:t>This is particularly important because, while young children encounter (and create) many opportunities for moral evaluation, pretend play provides opportunities for the evaluation of behaviors children do not normally engage in, such as “playing war” or “feeding babies”, thereby expanding young children’s range of moral experience. </a:t>
            </a:r>
          </a:p>
          <a:p>
            <a:endParaRPr lang="en-US" dirty="0"/>
          </a:p>
        </p:txBody>
      </p:sp>
    </p:spTree>
    <p:extLst>
      <p:ext uri="{BB962C8B-B14F-4D97-AF65-F5344CB8AC3E}">
        <p14:creationId xmlns:p14="http://schemas.microsoft.com/office/powerpoint/2010/main" val="3274110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35210-1913-47BA-B869-95AA128D67CC}"/>
              </a:ext>
            </a:extLst>
          </p:cNvPr>
          <p:cNvSpPr>
            <a:spLocks noGrp="1"/>
          </p:cNvSpPr>
          <p:nvPr>
            <p:ph type="title"/>
          </p:nvPr>
        </p:nvSpPr>
        <p:spPr/>
        <p:txBody>
          <a:bodyPr/>
          <a:lstStyle/>
          <a:p>
            <a:r>
              <a:rPr lang="en-US" dirty="0"/>
              <a:t>Pretend play</a:t>
            </a:r>
          </a:p>
        </p:txBody>
      </p:sp>
      <p:sp>
        <p:nvSpPr>
          <p:cNvPr id="3" name="Content Placeholder 2">
            <a:extLst>
              <a:ext uri="{FF2B5EF4-FFF2-40B4-BE49-F238E27FC236}">
                <a16:creationId xmlns:a16="http://schemas.microsoft.com/office/drawing/2014/main" id="{88778001-93EC-44F3-9460-C68C68DA62BD}"/>
              </a:ext>
            </a:extLst>
          </p:cNvPr>
          <p:cNvSpPr>
            <a:spLocks noGrp="1"/>
          </p:cNvSpPr>
          <p:nvPr>
            <p:ph idx="1"/>
          </p:nvPr>
        </p:nvSpPr>
        <p:spPr>
          <a:xfrm>
            <a:off x="913795" y="1732449"/>
            <a:ext cx="10353762" cy="4791181"/>
          </a:xfrm>
        </p:spPr>
        <p:txBody>
          <a:bodyPr>
            <a:normAutofit/>
          </a:bodyPr>
          <a:lstStyle/>
          <a:p>
            <a:r>
              <a:rPr lang="en-US" sz="2800" b="1" u="sng" dirty="0">
                <a:effectLst/>
              </a:rPr>
              <a:t>Second</a:t>
            </a:r>
            <a:r>
              <a:rPr lang="en-US" sz="2800" dirty="0">
                <a:effectLst/>
              </a:rPr>
              <a:t>, it provides opportunities for </a:t>
            </a:r>
            <a:r>
              <a:rPr lang="en-US" sz="2800" b="1" dirty="0">
                <a:solidFill>
                  <a:srgbClr val="FFC000"/>
                </a:solidFill>
                <a:effectLst/>
              </a:rPr>
              <a:t>moral exploration</a:t>
            </a:r>
          </a:p>
          <a:p>
            <a:pPr lvl="1"/>
            <a:r>
              <a:rPr lang="en-US" sz="2400" dirty="0">
                <a:effectLst/>
              </a:rPr>
              <a:t>Children take on and explore various “moral themes”,</a:t>
            </a:r>
          </a:p>
          <a:p>
            <a:pPr lvl="2"/>
            <a:r>
              <a:rPr lang="en-US" sz="2000" dirty="0">
                <a:effectLst/>
              </a:rPr>
              <a:t>fantastical (e.g., being the “brave knight” who is fighting to the villagers from the evil dragon or the “kind prince” who offers food and shelter to the poor people of his kingdom) </a:t>
            </a:r>
          </a:p>
          <a:p>
            <a:pPr lvl="2"/>
            <a:r>
              <a:rPr lang="en-US" sz="2000" dirty="0">
                <a:effectLst/>
              </a:rPr>
              <a:t>realistic (e.g., being the fire-fighter who risks his life to save someone from a burning house or the nurse who makes people feel better when they are sick). </a:t>
            </a:r>
          </a:p>
          <a:p>
            <a:pPr lvl="1"/>
            <a:r>
              <a:rPr lang="en-US" sz="2400" dirty="0">
                <a:effectLst/>
              </a:rPr>
              <a:t>Pretend play is a medium within which children can freely create and explore alternative worlds, take on imaginative roles and new identities, and explore the potential outcomes of imagined scenarios. In this way, pretend-play provides opportunities for “moral practice”.</a:t>
            </a:r>
            <a:endParaRPr lang="en-US" sz="2400" dirty="0"/>
          </a:p>
        </p:txBody>
      </p:sp>
    </p:spTree>
    <p:extLst>
      <p:ext uri="{BB962C8B-B14F-4D97-AF65-F5344CB8AC3E}">
        <p14:creationId xmlns:p14="http://schemas.microsoft.com/office/powerpoint/2010/main" val="26760165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669FCC-F618-480D-8B61-DB6F47D782D5}"/>
              </a:ext>
            </a:extLst>
          </p:cNvPr>
          <p:cNvPicPr>
            <a:picLocks noChangeAspect="1"/>
          </p:cNvPicPr>
          <p:nvPr/>
        </p:nvPicPr>
        <p:blipFill>
          <a:blip r:embed="rId2"/>
          <a:stretch>
            <a:fillRect/>
          </a:stretch>
        </p:blipFill>
        <p:spPr>
          <a:xfrm>
            <a:off x="200380" y="147637"/>
            <a:ext cx="6086476" cy="6562726"/>
          </a:xfrm>
          <a:prstGeom prst="rect">
            <a:avLst/>
          </a:prstGeom>
        </p:spPr>
      </p:pic>
      <p:sp>
        <p:nvSpPr>
          <p:cNvPr id="6" name="Rectangle 5">
            <a:extLst>
              <a:ext uri="{FF2B5EF4-FFF2-40B4-BE49-F238E27FC236}">
                <a16:creationId xmlns:a16="http://schemas.microsoft.com/office/drawing/2014/main" id="{E44D0FF3-FD6D-4A50-BC60-6B6CC2975D70}"/>
              </a:ext>
            </a:extLst>
          </p:cNvPr>
          <p:cNvSpPr/>
          <p:nvPr/>
        </p:nvSpPr>
        <p:spPr>
          <a:xfrm>
            <a:off x="200380" y="2852382"/>
            <a:ext cx="5354259" cy="121465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210C80FA-6AE0-4562-8DD2-DD399E3E696F}"/>
              </a:ext>
            </a:extLst>
          </p:cNvPr>
          <p:cNvPicPr>
            <a:picLocks noGrp="1" noChangeAspect="1"/>
          </p:cNvPicPr>
          <p:nvPr>
            <p:ph idx="1"/>
          </p:nvPr>
        </p:nvPicPr>
        <p:blipFill>
          <a:blip r:embed="rId3"/>
          <a:stretch>
            <a:fillRect/>
          </a:stretch>
        </p:blipFill>
        <p:spPr>
          <a:xfrm>
            <a:off x="6443600" y="714020"/>
            <a:ext cx="5438052" cy="5450113"/>
          </a:xfrm>
          <a:prstGeom prst="rect">
            <a:avLst/>
          </a:prstGeom>
        </p:spPr>
      </p:pic>
      <p:sp>
        <p:nvSpPr>
          <p:cNvPr id="8" name="Arrow: Right 7">
            <a:extLst>
              <a:ext uri="{FF2B5EF4-FFF2-40B4-BE49-F238E27FC236}">
                <a16:creationId xmlns:a16="http://schemas.microsoft.com/office/drawing/2014/main" id="{1466D1D4-4D68-46E3-A1D7-77A94C3330BD}"/>
              </a:ext>
            </a:extLst>
          </p:cNvPr>
          <p:cNvSpPr/>
          <p:nvPr/>
        </p:nvSpPr>
        <p:spPr>
          <a:xfrm>
            <a:off x="5606795" y="3217391"/>
            <a:ext cx="1030567" cy="484632"/>
          </a:xfrm>
          <a:prstGeom prst="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931F499-CB97-4A57-A624-0FC0C637BF9C}"/>
              </a:ext>
            </a:extLst>
          </p:cNvPr>
          <p:cNvSpPr/>
          <p:nvPr/>
        </p:nvSpPr>
        <p:spPr>
          <a:xfrm>
            <a:off x="1678674" y="322890"/>
            <a:ext cx="736979" cy="42308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D4F93FF-71E7-48C7-9DA3-0217F89796A5}"/>
              </a:ext>
            </a:extLst>
          </p:cNvPr>
          <p:cNvSpPr txBox="1"/>
          <p:nvPr/>
        </p:nvSpPr>
        <p:spPr>
          <a:xfrm rot="1493615">
            <a:off x="2324644" y="879865"/>
            <a:ext cx="2652109" cy="733663"/>
          </a:xfrm>
          <a:prstGeom prst="leftArrow">
            <a:avLst/>
          </a:prstGeom>
          <a:solidFill>
            <a:srgbClr val="FFC000"/>
          </a:solidFill>
          <a:ln>
            <a:solidFill>
              <a:srgbClr val="C00000"/>
            </a:solidFill>
          </a:ln>
        </p:spPr>
        <p:txBody>
          <a:bodyPr wrap="none" rtlCol="0">
            <a:spAutoFit/>
          </a:bodyPr>
          <a:lstStyle/>
          <a:p>
            <a:r>
              <a:rPr lang="en-US" dirty="0"/>
              <a:t>Hide tiers: %</a:t>
            </a:r>
            <a:r>
              <a:rPr lang="en-US" dirty="0" err="1"/>
              <a:t>mor</a:t>
            </a:r>
            <a:r>
              <a:rPr lang="en-US" dirty="0"/>
              <a:t>, %</a:t>
            </a:r>
            <a:r>
              <a:rPr lang="en-US" dirty="0" err="1"/>
              <a:t>gra</a:t>
            </a:r>
            <a:endParaRPr lang="en-US" dirty="0"/>
          </a:p>
        </p:txBody>
      </p:sp>
    </p:spTree>
    <p:extLst>
      <p:ext uri="{BB962C8B-B14F-4D97-AF65-F5344CB8AC3E}">
        <p14:creationId xmlns:p14="http://schemas.microsoft.com/office/powerpoint/2010/main" val="274878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A2961-A37F-450F-B34C-C06B9891B2A5}"/>
              </a:ext>
            </a:extLst>
          </p:cNvPr>
          <p:cNvSpPr>
            <a:spLocks noGrp="1"/>
          </p:cNvSpPr>
          <p:nvPr>
            <p:ph type="title"/>
          </p:nvPr>
        </p:nvSpPr>
        <p:spPr>
          <a:xfrm>
            <a:off x="633743" y="2934269"/>
            <a:ext cx="3413156" cy="2593404"/>
          </a:xfrm>
        </p:spPr>
        <p:txBody>
          <a:bodyPr anchor="t">
            <a:normAutofit/>
          </a:bodyPr>
          <a:lstStyle/>
          <a:p>
            <a:pPr algn="l"/>
            <a:r>
              <a:rPr lang="en-US" sz="3600" b="1" dirty="0"/>
              <a:t>Coding</a:t>
            </a:r>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4888CE3A-D68E-4AC0-93BE-6D86C6DD37F5}"/>
              </a:ext>
            </a:extLst>
          </p:cNvPr>
          <p:cNvSpPr>
            <a:spLocks noGrp="1"/>
          </p:cNvSpPr>
          <p:nvPr>
            <p:ph idx="1"/>
          </p:nvPr>
        </p:nvSpPr>
        <p:spPr>
          <a:xfrm>
            <a:off x="5148943" y="965200"/>
            <a:ext cx="6118614" cy="5367361"/>
          </a:xfrm>
        </p:spPr>
        <p:txBody>
          <a:bodyPr>
            <a:normAutofit/>
          </a:bodyPr>
          <a:lstStyle/>
          <a:p>
            <a:pPr>
              <a:spcBef>
                <a:spcPts val="0"/>
              </a:spcBef>
              <a:spcAft>
                <a:spcPts val="0"/>
              </a:spcAft>
            </a:pPr>
            <a:r>
              <a:rPr lang="en-US" sz="2400" dirty="0">
                <a:effectLst/>
              </a:rPr>
              <a:t>The participants of this study included 3 males and 3 females.</a:t>
            </a:r>
          </a:p>
          <a:p>
            <a:pPr>
              <a:spcBef>
                <a:spcPts val="0"/>
              </a:spcBef>
              <a:spcAft>
                <a:spcPts val="0"/>
              </a:spcAft>
            </a:pPr>
            <a:endParaRPr lang="en-US" sz="2400" dirty="0">
              <a:effectLst/>
            </a:endParaRPr>
          </a:p>
          <a:p>
            <a:pPr>
              <a:spcBef>
                <a:spcPts val="0"/>
              </a:spcBef>
              <a:spcAft>
                <a:spcPts val="0"/>
              </a:spcAft>
            </a:pPr>
            <a:r>
              <a:rPr lang="en-US" sz="2400" dirty="0">
                <a:effectLst/>
              </a:rPr>
              <a:t>This study involved </a:t>
            </a:r>
            <a:r>
              <a:rPr lang="en-US" sz="2400" u="sng" dirty="0">
                <a:effectLst/>
              </a:rPr>
              <a:t>two phases of coding</a:t>
            </a:r>
            <a:r>
              <a:rPr lang="en-US" sz="2400" dirty="0">
                <a:effectLst/>
              </a:rPr>
              <a:t>. </a:t>
            </a:r>
          </a:p>
          <a:p>
            <a:pPr>
              <a:spcBef>
                <a:spcPts val="0"/>
              </a:spcBef>
              <a:spcAft>
                <a:spcPts val="0"/>
              </a:spcAft>
            </a:pPr>
            <a:endParaRPr lang="en-US" sz="2400" dirty="0">
              <a:effectLst/>
            </a:endParaRPr>
          </a:p>
          <a:p>
            <a:pPr lvl="1">
              <a:spcBef>
                <a:spcPts val="0"/>
              </a:spcBef>
              <a:spcAft>
                <a:spcPts val="0"/>
              </a:spcAft>
            </a:pPr>
            <a:r>
              <a:rPr lang="en-US" sz="2000" b="1" u="sng" dirty="0">
                <a:effectLst/>
              </a:rPr>
              <a:t>First</a:t>
            </a:r>
            <a:r>
              <a:rPr lang="en-US" sz="2000" dirty="0">
                <a:effectLst/>
              </a:rPr>
              <a:t>, each transcript was coded for </a:t>
            </a:r>
            <a:r>
              <a:rPr lang="en-US" sz="2000" b="1" dirty="0">
                <a:effectLst/>
              </a:rPr>
              <a:t>moral conversation </a:t>
            </a:r>
            <a:r>
              <a:rPr lang="en-US" sz="2000" dirty="0">
                <a:effectLst/>
              </a:rPr>
              <a:t>and </a:t>
            </a:r>
            <a:r>
              <a:rPr lang="en-US" sz="2000" b="1" dirty="0">
                <a:effectLst/>
              </a:rPr>
              <a:t>pretend play</a:t>
            </a:r>
            <a:r>
              <a:rPr lang="en-US" sz="2000" dirty="0">
                <a:effectLst/>
              </a:rPr>
              <a:t>—with particular interest where they overlapped (i.e., when during pretend play the child and the adult engaged in morally relevant conversation). </a:t>
            </a:r>
          </a:p>
          <a:p>
            <a:pPr lvl="1">
              <a:spcBef>
                <a:spcPts val="0"/>
              </a:spcBef>
              <a:spcAft>
                <a:spcPts val="0"/>
              </a:spcAft>
            </a:pPr>
            <a:endParaRPr lang="en-US" sz="2000" dirty="0">
              <a:effectLst/>
            </a:endParaRPr>
          </a:p>
          <a:p>
            <a:pPr lvl="1">
              <a:spcBef>
                <a:spcPts val="0"/>
              </a:spcBef>
              <a:spcAft>
                <a:spcPts val="0"/>
              </a:spcAft>
            </a:pPr>
            <a:r>
              <a:rPr lang="en-US" sz="2000" b="1" u="sng" dirty="0">
                <a:effectLst/>
              </a:rPr>
              <a:t>Second</a:t>
            </a:r>
            <a:r>
              <a:rPr lang="en-US" sz="2000" dirty="0">
                <a:effectLst/>
              </a:rPr>
              <a:t>, these overlaps were coded for:</a:t>
            </a:r>
          </a:p>
          <a:p>
            <a:pPr lvl="2">
              <a:spcBef>
                <a:spcPts val="0"/>
              </a:spcBef>
              <a:spcAft>
                <a:spcPts val="0"/>
              </a:spcAft>
            </a:pPr>
            <a:r>
              <a:rPr lang="en-US" sz="1800" dirty="0">
                <a:effectLst/>
              </a:rPr>
              <a:t>moral evaluation (MEV)</a:t>
            </a:r>
          </a:p>
          <a:p>
            <a:pPr lvl="2">
              <a:spcBef>
                <a:spcPts val="0"/>
              </a:spcBef>
              <a:spcAft>
                <a:spcPts val="0"/>
              </a:spcAft>
            </a:pPr>
            <a:r>
              <a:rPr lang="en-US" sz="1800" dirty="0">
                <a:effectLst/>
              </a:rPr>
              <a:t>moral exploration (MEX)</a:t>
            </a:r>
            <a:endParaRPr lang="en-US" dirty="0"/>
          </a:p>
        </p:txBody>
      </p:sp>
    </p:spTree>
    <p:extLst>
      <p:ext uri="{BB962C8B-B14F-4D97-AF65-F5344CB8AC3E}">
        <p14:creationId xmlns:p14="http://schemas.microsoft.com/office/powerpoint/2010/main" val="12574918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5189B0-71FC-46CA-8876-5B4B955CE5AB}"/>
              </a:ext>
            </a:extLst>
          </p:cNvPr>
          <p:cNvSpPr>
            <a:spLocks noGrp="1"/>
          </p:cNvSpPr>
          <p:nvPr>
            <p:ph type="title"/>
          </p:nvPr>
        </p:nvSpPr>
        <p:spPr>
          <a:xfrm>
            <a:off x="633743" y="2852381"/>
            <a:ext cx="3413156" cy="2675291"/>
          </a:xfrm>
        </p:spPr>
        <p:txBody>
          <a:bodyPr anchor="t">
            <a:normAutofit/>
          </a:bodyPr>
          <a:lstStyle/>
          <a:p>
            <a:pPr algn="l"/>
            <a:r>
              <a:rPr lang="en-US" sz="3600" b="1" dirty="0">
                <a:effectLst/>
              </a:rPr>
              <a:t>Pretend play</a:t>
            </a:r>
            <a:endParaRPr lang="en-US" sz="3600" b="1" dirty="0"/>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06137FB3-7719-416F-97FE-797131E175CC}"/>
              </a:ext>
            </a:extLst>
          </p:cNvPr>
          <p:cNvSpPr>
            <a:spLocks noGrp="1"/>
          </p:cNvSpPr>
          <p:nvPr>
            <p:ph idx="1"/>
          </p:nvPr>
        </p:nvSpPr>
        <p:spPr>
          <a:xfrm>
            <a:off x="5067056" y="405807"/>
            <a:ext cx="6615428" cy="6254300"/>
          </a:xfrm>
        </p:spPr>
        <p:txBody>
          <a:bodyPr>
            <a:normAutofit lnSpcReduction="10000"/>
          </a:bodyPr>
          <a:lstStyle/>
          <a:p>
            <a:pPr>
              <a:spcBef>
                <a:spcPts val="0"/>
              </a:spcBef>
              <a:spcAft>
                <a:spcPts val="0"/>
              </a:spcAft>
            </a:pPr>
            <a:r>
              <a:rPr lang="en-US" dirty="0">
                <a:effectLst/>
              </a:rPr>
              <a:t>In order for the conversation to be eligible it had to have at least two lines from the child whether or not an adult was involved. </a:t>
            </a:r>
          </a:p>
          <a:p>
            <a:pPr>
              <a:spcBef>
                <a:spcPts val="0"/>
              </a:spcBef>
              <a:spcAft>
                <a:spcPts val="0"/>
              </a:spcAft>
            </a:pPr>
            <a:r>
              <a:rPr lang="en-US" dirty="0">
                <a:effectLst/>
              </a:rPr>
              <a:t>For pretend play, the child could be </a:t>
            </a:r>
          </a:p>
          <a:p>
            <a:pPr lvl="1">
              <a:spcBef>
                <a:spcPts val="0"/>
              </a:spcBef>
              <a:spcAft>
                <a:spcPts val="0"/>
              </a:spcAft>
            </a:pPr>
            <a:r>
              <a:rPr lang="en-US" dirty="0">
                <a:effectLst/>
              </a:rPr>
              <a:t>talking about a role they are (“I’m a tiger”) or will be playing such as “I’m </a:t>
            </a:r>
            <a:r>
              <a:rPr lang="en-US" dirty="0" err="1">
                <a:effectLst/>
              </a:rPr>
              <a:t>gonna</a:t>
            </a:r>
            <a:r>
              <a:rPr lang="en-US" dirty="0">
                <a:effectLst/>
              </a:rPr>
              <a:t> be a Cowboy!”, as well as  a role someone else is playing “You’re the sheriff!” </a:t>
            </a:r>
          </a:p>
          <a:p>
            <a:pPr lvl="1">
              <a:spcBef>
                <a:spcPts val="0"/>
              </a:spcBef>
              <a:spcAft>
                <a:spcPts val="0"/>
              </a:spcAft>
            </a:pPr>
            <a:r>
              <a:rPr lang="en-US" dirty="0">
                <a:effectLst/>
              </a:rPr>
              <a:t>or  enacting that role, “</a:t>
            </a:r>
            <a:r>
              <a:rPr lang="en-US" dirty="0" err="1">
                <a:effectLst/>
              </a:rPr>
              <a:t>Grrr</a:t>
            </a:r>
            <a:r>
              <a:rPr lang="en-US" dirty="0">
                <a:effectLst/>
              </a:rPr>
              <a:t>…I’m going to eat you up!”. </a:t>
            </a:r>
          </a:p>
          <a:p>
            <a:pPr lvl="1">
              <a:spcBef>
                <a:spcPts val="0"/>
              </a:spcBef>
              <a:spcAft>
                <a:spcPts val="0"/>
              </a:spcAft>
            </a:pPr>
            <a:endParaRPr lang="en-US" dirty="0">
              <a:effectLst/>
            </a:endParaRPr>
          </a:p>
          <a:p>
            <a:pPr>
              <a:spcBef>
                <a:spcPts val="0"/>
              </a:spcBef>
              <a:spcAft>
                <a:spcPts val="0"/>
              </a:spcAft>
            </a:pPr>
            <a:r>
              <a:rPr lang="en-US" dirty="0">
                <a:effectLst/>
              </a:rPr>
              <a:t>The child could imaginatively engage in every-day activities </a:t>
            </a:r>
          </a:p>
          <a:p>
            <a:pPr lvl="1">
              <a:spcBef>
                <a:spcPts val="0"/>
              </a:spcBef>
              <a:spcAft>
                <a:spcPts val="0"/>
              </a:spcAft>
            </a:pPr>
            <a:r>
              <a:rPr lang="en-US" dirty="0">
                <a:effectLst/>
              </a:rPr>
              <a:t>either pretending that they are something that they are not (e.g., making believe that banana is a telephone) </a:t>
            </a:r>
          </a:p>
          <a:p>
            <a:pPr lvl="1">
              <a:spcBef>
                <a:spcPts val="0"/>
              </a:spcBef>
              <a:spcAft>
                <a:spcPts val="0"/>
              </a:spcAft>
            </a:pPr>
            <a:r>
              <a:rPr lang="en-US" dirty="0">
                <a:effectLst/>
              </a:rPr>
              <a:t>or pretending that they are real when they aren’t (</a:t>
            </a:r>
            <a:r>
              <a:rPr lang="en-US" dirty="0" err="1">
                <a:effectLst/>
              </a:rPr>
              <a:t>e.g</a:t>
            </a:r>
            <a:r>
              <a:rPr lang="en-US" dirty="0">
                <a:effectLst/>
              </a:rPr>
              <a:t>, pretending that the doll is a real baby or the plastic horse is a real horse). </a:t>
            </a:r>
          </a:p>
          <a:p>
            <a:pPr>
              <a:spcBef>
                <a:spcPts val="0"/>
              </a:spcBef>
              <a:spcAft>
                <a:spcPts val="0"/>
              </a:spcAft>
            </a:pPr>
            <a:r>
              <a:rPr lang="en-US" dirty="0">
                <a:effectLst/>
              </a:rPr>
              <a:t>When discussing objects (either real or representations), we didn’t count is as pretend play when the child was merely describing, labeling, or otherwise representing the object. </a:t>
            </a:r>
          </a:p>
          <a:p>
            <a:pPr lvl="1">
              <a:spcBef>
                <a:spcPts val="0"/>
              </a:spcBef>
              <a:spcAft>
                <a:spcPts val="0"/>
              </a:spcAft>
            </a:pPr>
            <a:r>
              <a:rPr lang="en-US" dirty="0">
                <a:effectLst/>
              </a:rPr>
              <a:t>The key question we asked was—is the child </a:t>
            </a:r>
            <a:r>
              <a:rPr lang="en-US" i="1" dirty="0">
                <a:effectLst/>
              </a:rPr>
              <a:t>representing</a:t>
            </a:r>
            <a:r>
              <a:rPr lang="en-US" dirty="0">
                <a:effectLst/>
              </a:rPr>
              <a:t> or </a:t>
            </a:r>
            <a:r>
              <a:rPr lang="en-US" i="1" dirty="0">
                <a:effectLst/>
              </a:rPr>
              <a:t>pretending</a:t>
            </a:r>
            <a:r>
              <a:rPr lang="en-US" dirty="0">
                <a:effectLst/>
              </a:rPr>
              <a:t>? </a:t>
            </a:r>
            <a:endParaRPr lang="en-US" sz="1400" dirty="0"/>
          </a:p>
        </p:txBody>
      </p:sp>
    </p:spTree>
    <p:extLst>
      <p:ext uri="{BB962C8B-B14F-4D97-AF65-F5344CB8AC3E}">
        <p14:creationId xmlns:p14="http://schemas.microsoft.com/office/powerpoint/2010/main" val="13608564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B49C42-DD6C-4F76-8843-3E4DA1EDC4B6}"/>
              </a:ext>
            </a:extLst>
          </p:cNvPr>
          <p:cNvSpPr>
            <a:spLocks noGrp="1"/>
          </p:cNvSpPr>
          <p:nvPr>
            <p:ph type="title"/>
          </p:nvPr>
        </p:nvSpPr>
        <p:spPr>
          <a:xfrm>
            <a:off x="633743" y="2743199"/>
            <a:ext cx="3413156" cy="2784473"/>
          </a:xfrm>
        </p:spPr>
        <p:txBody>
          <a:bodyPr anchor="t">
            <a:normAutofit/>
          </a:bodyPr>
          <a:lstStyle/>
          <a:p>
            <a:pPr algn="l"/>
            <a:r>
              <a:rPr lang="en-US" sz="3600" b="1" dirty="0"/>
              <a:t>Moral coding</a:t>
            </a:r>
          </a:p>
        </p:txBody>
      </p:sp>
      <p:pic>
        <p:nvPicPr>
          <p:cNvPr id="10" name="Picture 9">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3" name="Content Placeholder 2">
            <a:extLst>
              <a:ext uri="{FF2B5EF4-FFF2-40B4-BE49-F238E27FC236}">
                <a16:creationId xmlns:a16="http://schemas.microsoft.com/office/drawing/2014/main" id="{EDB1F896-F1F9-4CBD-89C4-BA3F41A96016}"/>
              </a:ext>
            </a:extLst>
          </p:cNvPr>
          <p:cNvSpPr>
            <a:spLocks noGrp="1"/>
          </p:cNvSpPr>
          <p:nvPr>
            <p:ph idx="1"/>
          </p:nvPr>
        </p:nvSpPr>
        <p:spPr>
          <a:xfrm>
            <a:off x="5148942" y="218364"/>
            <a:ext cx="6724609" cy="6455391"/>
          </a:xfrm>
        </p:spPr>
        <p:txBody>
          <a:bodyPr>
            <a:normAutofit/>
          </a:bodyPr>
          <a:lstStyle/>
          <a:p>
            <a:pPr>
              <a:spcBef>
                <a:spcPts val="0"/>
              </a:spcBef>
              <a:spcAft>
                <a:spcPts val="0"/>
              </a:spcAft>
            </a:pPr>
            <a:r>
              <a:rPr lang="en-US" b="1" u="sng" dirty="0">
                <a:effectLst/>
              </a:rPr>
              <a:t>Moral evaluation (MEV)</a:t>
            </a:r>
          </a:p>
          <a:p>
            <a:pPr lvl="1">
              <a:spcBef>
                <a:spcPts val="0"/>
              </a:spcBef>
              <a:spcAft>
                <a:spcPts val="0"/>
              </a:spcAft>
            </a:pPr>
            <a:r>
              <a:rPr lang="en-US" sz="2000" dirty="0">
                <a:effectLst/>
              </a:rPr>
              <a:t>When pretend play was evaluated as either “good” or “bad” and this was specific to the child’s behavior. </a:t>
            </a:r>
          </a:p>
          <a:p>
            <a:pPr lvl="1">
              <a:spcBef>
                <a:spcPts val="0"/>
              </a:spcBef>
              <a:spcAft>
                <a:spcPts val="0"/>
              </a:spcAft>
            </a:pPr>
            <a:r>
              <a:rPr lang="en-US" sz="2000" dirty="0">
                <a:effectLst/>
              </a:rPr>
              <a:t>For example, if a child was shooting a pretend gun at their parent and the parent commented, “Guns are bad, we don’t shoot guns at people because it might hurt them”, this would be considered moral evaluation of the child’s pretend play behavior. </a:t>
            </a:r>
          </a:p>
          <a:p>
            <a:pPr lvl="1">
              <a:spcBef>
                <a:spcPts val="0"/>
              </a:spcBef>
              <a:spcAft>
                <a:spcPts val="0"/>
              </a:spcAft>
            </a:pPr>
            <a:endParaRPr lang="en-US" sz="2000" dirty="0">
              <a:effectLst/>
            </a:endParaRPr>
          </a:p>
          <a:p>
            <a:pPr>
              <a:spcBef>
                <a:spcPts val="0"/>
              </a:spcBef>
              <a:spcAft>
                <a:spcPts val="0"/>
              </a:spcAft>
            </a:pPr>
            <a:r>
              <a:rPr lang="en-US" b="1" u="sng" dirty="0">
                <a:effectLst/>
              </a:rPr>
              <a:t>Moral exploration (MEX)</a:t>
            </a:r>
          </a:p>
          <a:p>
            <a:pPr lvl="1">
              <a:spcBef>
                <a:spcPts val="0"/>
              </a:spcBef>
              <a:spcAft>
                <a:spcPts val="0"/>
              </a:spcAft>
            </a:pPr>
            <a:r>
              <a:rPr lang="en-US" sz="2000" dirty="0">
                <a:effectLst/>
              </a:rPr>
              <a:t>The child’s enactment of a morally relevant role or idea </a:t>
            </a:r>
          </a:p>
          <a:p>
            <a:pPr lvl="2">
              <a:spcBef>
                <a:spcPts val="0"/>
              </a:spcBef>
              <a:spcAft>
                <a:spcPts val="0"/>
              </a:spcAft>
            </a:pPr>
            <a:r>
              <a:rPr lang="en-US" sz="2000" dirty="0">
                <a:effectLst/>
              </a:rPr>
              <a:t>MEX1 was coded when the child took on a role that had some morally relevant significance that was directly related to the care or harm of others as well as issues of fairness, obedience and defiance or authority relationships. </a:t>
            </a:r>
          </a:p>
          <a:p>
            <a:pPr lvl="2">
              <a:spcBef>
                <a:spcPts val="0"/>
              </a:spcBef>
              <a:spcAft>
                <a:spcPts val="0"/>
              </a:spcAft>
            </a:pPr>
            <a:r>
              <a:rPr lang="en-US" sz="2000" dirty="0">
                <a:effectLst/>
              </a:rPr>
              <a:t>MEX2 when the child explicitly pointed out or discussed the moral significance of such roles such as “Mommies love babies” or a violation of these roles such as “bad mommies hurt babies”. </a:t>
            </a:r>
          </a:p>
          <a:p>
            <a:pPr>
              <a:lnSpc>
                <a:spcPct val="90000"/>
              </a:lnSpc>
            </a:pPr>
            <a:endParaRPr lang="en-US" sz="1500" dirty="0"/>
          </a:p>
        </p:txBody>
      </p:sp>
    </p:spTree>
    <p:extLst>
      <p:ext uri="{BB962C8B-B14F-4D97-AF65-F5344CB8AC3E}">
        <p14:creationId xmlns:p14="http://schemas.microsoft.com/office/powerpoint/2010/main" val="1764013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5314-8B2A-449C-B7E7-9A7D2351DC61}"/>
              </a:ext>
            </a:extLst>
          </p:cNvPr>
          <p:cNvSpPr>
            <a:spLocks noGrp="1"/>
          </p:cNvSpPr>
          <p:nvPr>
            <p:ph type="title"/>
          </p:nvPr>
        </p:nvSpPr>
        <p:spPr>
          <a:xfrm>
            <a:off x="908124" y="2670412"/>
            <a:ext cx="3078749" cy="970450"/>
          </a:xfrm>
        </p:spPr>
        <p:txBody>
          <a:bodyPr anchor="b">
            <a:normAutofit/>
          </a:bodyPr>
          <a:lstStyle/>
          <a:p>
            <a:pPr algn="l"/>
            <a:r>
              <a:rPr lang="en-US" sz="3600" b="1" dirty="0"/>
              <a:t>Results</a:t>
            </a:r>
          </a:p>
        </p:txBody>
      </p:sp>
      <p:sp>
        <p:nvSpPr>
          <p:cNvPr id="10" name="Rectangle 9">
            <a:extLst>
              <a:ext uri="{FF2B5EF4-FFF2-40B4-BE49-F238E27FC236}">
                <a16:creationId xmlns:a16="http://schemas.microsoft.com/office/drawing/2014/main" id="{F55AA229-0B4E-4809-8BE3-C36D5ACEF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016890-6D1C-4587-9AEA-45A77D9AB539}"/>
              </a:ext>
            </a:extLst>
          </p:cNvPr>
          <p:cNvPicPr>
            <a:picLocks noChangeAspect="1"/>
          </p:cNvPicPr>
          <p:nvPr/>
        </p:nvPicPr>
        <p:blipFill>
          <a:blip r:embed="rId3"/>
          <a:stretch>
            <a:fillRect/>
          </a:stretch>
        </p:blipFill>
        <p:spPr>
          <a:xfrm>
            <a:off x="4864046" y="1869743"/>
            <a:ext cx="6149698" cy="2953469"/>
          </a:xfrm>
          <a:prstGeom prst="rect">
            <a:avLst/>
          </a:prstGeom>
          <a:ln w="28575">
            <a:solidFill>
              <a:srgbClr val="C00000"/>
            </a:solidFill>
          </a:ln>
        </p:spPr>
      </p:pic>
      <p:sp>
        <p:nvSpPr>
          <p:cNvPr id="4" name="Rectangle 3">
            <a:extLst>
              <a:ext uri="{FF2B5EF4-FFF2-40B4-BE49-F238E27FC236}">
                <a16:creationId xmlns:a16="http://schemas.microsoft.com/office/drawing/2014/main" id="{31D970AB-3229-4797-822F-94F0E5C14204}"/>
              </a:ext>
            </a:extLst>
          </p:cNvPr>
          <p:cNvSpPr/>
          <p:nvPr/>
        </p:nvSpPr>
        <p:spPr>
          <a:xfrm>
            <a:off x="8748215" y="1580050"/>
            <a:ext cx="996286" cy="367433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39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0693" y="4406537"/>
            <a:ext cx="9440034" cy="1088336"/>
          </a:xfrm>
        </p:spPr>
        <p:txBody>
          <a:bodyPr vert="horz" lIns="91440" tIns="45720" rIns="91440" bIns="45720" rtlCol="0" anchor="b">
            <a:normAutofit/>
          </a:bodyPr>
          <a:lstStyle/>
          <a:p>
            <a:r>
              <a:rPr lang="en-US" sz="4800" b="1" dirty="0">
                <a:latin typeface="Californian FB" panose="0207040306080B030204" pitchFamily="18" charset="0"/>
              </a:rPr>
              <a:t>Thank you for listening!</a:t>
            </a:r>
          </a:p>
        </p:txBody>
      </p:sp>
      <p:pic>
        <p:nvPicPr>
          <p:cNvPr id="71" name="Picture 70">
            <a:extLst>
              <a:ext uri="{FF2B5EF4-FFF2-40B4-BE49-F238E27FC236}">
                <a16:creationId xmlns:a16="http://schemas.microsoft.com/office/drawing/2014/main" id="{7A852255-769E-43DF-8F1D-9119D01A9C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8194" name="Picture 2" descr="How to Find the Right Sponsorship Agency - Slingshot ...">
            <a:extLst>
              <a:ext uri="{FF2B5EF4-FFF2-40B4-BE49-F238E27FC236}">
                <a16:creationId xmlns:a16="http://schemas.microsoft.com/office/drawing/2014/main" id="{803FD705-377A-402E-889D-A9BB69A1533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WatercolorSponge/>
                    </a14:imgEffect>
                  </a14:imgLayer>
                </a14:imgProps>
              </a:ext>
              <a:ext uri="{28A0092B-C50C-407E-A947-70E740481C1C}">
                <a14:useLocalDpi xmlns:a14="http://schemas.microsoft.com/office/drawing/2010/main" val="0"/>
              </a:ext>
            </a:extLst>
          </a:blip>
          <a:srcRect t="15737" r="-1" b="22754"/>
          <a:stretch/>
        </p:blipFill>
        <p:spPr bwMode="auto">
          <a:xfrm>
            <a:off x="-1" y="-1"/>
            <a:ext cx="12198915" cy="422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81707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9068-D8FC-404D-9053-85BB93223569}"/>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3600" b="1" dirty="0"/>
              <a:t>CHILDES database</a:t>
            </a:r>
            <a:br>
              <a:rPr lang="en-US" sz="3600" b="1" dirty="0"/>
            </a:br>
            <a:r>
              <a:rPr lang="en-US" sz="2000" dirty="0">
                <a:hlinkClick r:id="rId3"/>
              </a:rPr>
              <a:t>https://childes.talkbank.org/</a:t>
            </a:r>
            <a:endParaRPr lang="en-US" sz="3600" dirty="0"/>
          </a:p>
        </p:txBody>
      </p:sp>
      <p:sp>
        <p:nvSpPr>
          <p:cNvPr id="3" name="Content Placeholder 2">
            <a:extLst>
              <a:ext uri="{FF2B5EF4-FFF2-40B4-BE49-F238E27FC236}">
                <a16:creationId xmlns:a16="http://schemas.microsoft.com/office/drawing/2014/main" id="{B4FFC76D-68D3-44BF-AC7C-AADB344BB548}"/>
              </a:ext>
            </a:extLst>
          </p:cNvPr>
          <p:cNvSpPr>
            <a:spLocks noGrp="1"/>
          </p:cNvSpPr>
          <p:nvPr>
            <p:ph idx="1"/>
          </p:nvPr>
        </p:nvSpPr>
        <p:spPr>
          <a:xfrm>
            <a:off x="861791" y="4596190"/>
            <a:ext cx="3382832" cy="1820939"/>
          </a:xfrm>
        </p:spPr>
        <p:txBody>
          <a:bodyPr vert="horz" lIns="91440" tIns="45720" rIns="91440" bIns="45720" rtlCol="0" anchor="t">
            <a:normAutofit/>
          </a:bodyPr>
          <a:lstStyle/>
          <a:p>
            <a:pPr marL="0" indent="0">
              <a:lnSpc>
                <a:spcPct val="90000"/>
              </a:lnSpc>
              <a:buNone/>
            </a:pPr>
            <a:r>
              <a:rPr lang="en-US" sz="2400" dirty="0">
                <a:solidFill>
                  <a:schemeClr val="tx1"/>
                </a:solidFill>
              </a:rPr>
              <a:t>A collection of natural language transcripts contributed to by numerous researchers.</a:t>
            </a:r>
          </a:p>
        </p:txBody>
      </p:sp>
      <p:pic>
        <p:nvPicPr>
          <p:cNvPr id="9" name="Picture 8">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1" name="Picture 10">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4" name="Content Placeholder 3">
            <a:extLst>
              <a:ext uri="{FF2B5EF4-FFF2-40B4-BE49-F238E27FC236}">
                <a16:creationId xmlns:a16="http://schemas.microsoft.com/office/drawing/2014/main" id="{AB3A116B-C56B-455A-9479-08756CAE0BD0}"/>
              </a:ext>
            </a:extLst>
          </p:cNvPr>
          <p:cNvPicPr>
            <a:picLocks noChangeAspect="1"/>
          </p:cNvPicPr>
          <p:nvPr/>
        </p:nvPicPr>
        <p:blipFill rotWithShape="1">
          <a:blip r:embed="rId5"/>
          <a:srcRect t="3105" r="-1" b="4291"/>
          <a:stretch/>
        </p:blipFill>
        <p:spPr>
          <a:xfrm>
            <a:off x="4654297" y="10"/>
            <a:ext cx="7537704" cy="6857990"/>
          </a:xfrm>
          <a:prstGeom prst="rect">
            <a:avLst/>
          </a:prstGeom>
        </p:spPr>
      </p:pic>
    </p:spTree>
    <p:extLst>
      <p:ext uri="{BB962C8B-B14F-4D97-AF65-F5344CB8AC3E}">
        <p14:creationId xmlns:p14="http://schemas.microsoft.com/office/powerpoint/2010/main" val="1167229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9068-D8FC-404D-9053-85BB93223569}"/>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3600" b="1" dirty="0"/>
              <a:t>Identifying relevant samples</a:t>
            </a:r>
          </a:p>
        </p:txBody>
      </p:sp>
      <p:pic>
        <p:nvPicPr>
          <p:cNvPr id="4" name="Content Placeholder 3">
            <a:extLst>
              <a:ext uri="{FF2B5EF4-FFF2-40B4-BE49-F238E27FC236}">
                <a16:creationId xmlns:a16="http://schemas.microsoft.com/office/drawing/2014/main" id="{AB3A116B-C56B-455A-9479-08756CAE0BD0}"/>
              </a:ext>
            </a:extLst>
          </p:cNvPr>
          <p:cNvPicPr>
            <a:picLocks noChangeAspect="1"/>
          </p:cNvPicPr>
          <p:nvPr/>
        </p:nvPicPr>
        <p:blipFill rotWithShape="1">
          <a:blip r:embed="rId2"/>
          <a:srcRect t="3105" r="-1" b="4291"/>
          <a:stretch/>
        </p:blipFill>
        <p:spPr>
          <a:xfrm>
            <a:off x="4654297" y="10"/>
            <a:ext cx="7537704" cy="6857990"/>
          </a:xfrm>
          <a:prstGeom prst="rect">
            <a:avLst/>
          </a:prstGeom>
        </p:spPr>
      </p:pic>
      <p:sp>
        <p:nvSpPr>
          <p:cNvPr id="7" name="Oval 6">
            <a:extLst>
              <a:ext uri="{FF2B5EF4-FFF2-40B4-BE49-F238E27FC236}">
                <a16:creationId xmlns:a16="http://schemas.microsoft.com/office/drawing/2014/main" id="{A31E24CB-927E-4C3A-981C-46D8F61C52D4}"/>
              </a:ext>
            </a:extLst>
          </p:cNvPr>
          <p:cNvSpPr/>
          <p:nvPr/>
        </p:nvSpPr>
        <p:spPr>
          <a:xfrm>
            <a:off x="7102928" y="1436915"/>
            <a:ext cx="1894115" cy="78377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6A58340D-DA42-4EC8-B916-AF837AFFC31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51802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9068-D8FC-404D-9053-85BB93223569}"/>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3600" b="1" dirty="0"/>
              <a:t>Identifying relevant samples</a:t>
            </a:r>
          </a:p>
        </p:txBody>
      </p:sp>
      <p:pic>
        <p:nvPicPr>
          <p:cNvPr id="4" name="Content Placeholder 3">
            <a:extLst>
              <a:ext uri="{FF2B5EF4-FFF2-40B4-BE49-F238E27FC236}">
                <a16:creationId xmlns:a16="http://schemas.microsoft.com/office/drawing/2014/main" id="{AB3A116B-C56B-455A-9479-08756CAE0BD0}"/>
              </a:ext>
            </a:extLst>
          </p:cNvPr>
          <p:cNvPicPr>
            <a:picLocks noChangeAspect="1"/>
          </p:cNvPicPr>
          <p:nvPr/>
        </p:nvPicPr>
        <p:blipFill rotWithShape="1">
          <a:blip r:embed="rId2"/>
          <a:srcRect t="3105" r="-1" b="4291"/>
          <a:stretch/>
        </p:blipFill>
        <p:spPr>
          <a:xfrm>
            <a:off x="4654297" y="10"/>
            <a:ext cx="7537704" cy="6857990"/>
          </a:xfrm>
          <a:prstGeom prst="rect">
            <a:avLst/>
          </a:prstGeom>
        </p:spPr>
      </p:pic>
      <p:sp>
        <p:nvSpPr>
          <p:cNvPr id="7" name="Oval 6">
            <a:extLst>
              <a:ext uri="{FF2B5EF4-FFF2-40B4-BE49-F238E27FC236}">
                <a16:creationId xmlns:a16="http://schemas.microsoft.com/office/drawing/2014/main" id="{A31E24CB-927E-4C3A-981C-46D8F61C52D4}"/>
              </a:ext>
            </a:extLst>
          </p:cNvPr>
          <p:cNvSpPr/>
          <p:nvPr/>
        </p:nvSpPr>
        <p:spPr>
          <a:xfrm>
            <a:off x="7102928" y="1436915"/>
            <a:ext cx="1894115" cy="78377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a:extLst>
              <a:ext uri="{FF2B5EF4-FFF2-40B4-BE49-F238E27FC236}">
                <a16:creationId xmlns:a16="http://schemas.microsoft.com/office/drawing/2014/main" id="{7FF91C1D-7EB7-40EB-84EC-1541C9994DC2}"/>
              </a:ext>
            </a:extLst>
          </p:cNvPr>
          <p:cNvPicPr>
            <a:picLocks noChangeAspect="1"/>
          </p:cNvPicPr>
          <p:nvPr/>
        </p:nvPicPr>
        <p:blipFill>
          <a:blip r:embed="rId3"/>
          <a:stretch>
            <a:fillRect/>
          </a:stretch>
        </p:blipFill>
        <p:spPr>
          <a:xfrm>
            <a:off x="4654296" y="0"/>
            <a:ext cx="7537703" cy="6857990"/>
          </a:xfrm>
          <a:prstGeom prst="rect">
            <a:avLst/>
          </a:prstGeom>
          <a:effectLst>
            <a:outerShdw blurRad="25400" dir="17880000">
              <a:srgbClr val="000000">
                <a:alpha val="46000"/>
              </a:srgbClr>
            </a:outerShdw>
          </a:effectLst>
        </p:spPr>
      </p:pic>
      <p:sp>
        <p:nvSpPr>
          <p:cNvPr id="9" name="Content Placeholder 8">
            <a:extLst>
              <a:ext uri="{FF2B5EF4-FFF2-40B4-BE49-F238E27FC236}">
                <a16:creationId xmlns:a16="http://schemas.microsoft.com/office/drawing/2014/main" id="{2E775B23-E400-419C-990F-22F261E9CB05}"/>
              </a:ext>
            </a:extLst>
          </p:cNvPr>
          <p:cNvSpPr>
            <a:spLocks noGrp="1"/>
          </p:cNvSpPr>
          <p:nvPr>
            <p:ph idx="1"/>
          </p:nvPr>
        </p:nvSpPr>
        <p:spPr/>
        <p:txBody>
          <a:bodyPr/>
          <a:lstStyle/>
          <a:p>
            <a:endParaRPr lang="en-US" dirty="0"/>
          </a:p>
        </p:txBody>
      </p:sp>
      <p:sp>
        <p:nvSpPr>
          <p:cNvPr id="3" name="Rectangle 2">
            <a:extLst>
              <a:ext uri="{FF2B5EF4-FFF2-40B4-BE49-F238E27FC236}">
                <a16:creationId xmlns:a16="http://schemas.microsoft.com/office/drawing/2014/main" id="{778E990D-9B8E-447F-88AD-BDF93EC7739A}"/>
              </a:ext>
            </a:extLst>
          </p:cNvPr>
          <p:cNvSpPr/>
          <p:nvPr/>
        </p:nvSpPr>
        <p:spPr>
          <a:xfrm>
            <a:off x="4858601" y="2647666"/>
            <a:ext cx="7001303" cy="60050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0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4816</Words>
  <Application>Microsoft Office PowerPoint</Application>
  <PresentationFormat>Widescreen</PresentationFormat>
  <Paragraphs>388</Paragraphs>
  <Slides>69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Algerian</vt:lpstr>
      <vt:lpstr>Calibri</vt:lpstr>
      <vt:lpstr>Calibri Light</vt:lpstr>
      <vt:lpstr>Californian FB</vt:lpstr>
      <vt:lpstr>Cambria</vt:lpstr>
      <vt:lpstr>Constantia</vt:lpstr>
      <vt:lpstr>Trebuchet MS</vt:lpstr>
      <vt:lpstr>Wingdings 2</vt:lpstr>
      <vt:lpstr>Slate</vt:lpstr>
      <vt:lpstr>Using CHILDES to Explore Early Moral Language   (and More?)</vt:lpstr>
      <vt:lpstr>PLAN FOR TALK</vt:lpstr>
      <vt:lpstr>Study 1 (2008)</vt:lpstr>
      <vt:lpstr>Questions of interest: </vt:lpstr>
      <vt:lpstr>Questions of interest: </vt:lpstr>
      <vt:lpstr>Questions of interest: </vt:lpstr>
      <vt:lpstr>CHILDES database https://childes.talkbank.org/</vt:lpstr>
      <vt:lpstr>Identifying relevant samples</vt:lpstr>
      <vt:lpstr>Identifying relevant samples</vt:lpstr>
      <vt:lpstr>Identifying relevant samples</vt:lpstr>
      <vt:lpstr>PowerPoint Presentation</vt:lpstr>
      <vt:lpstr>PowerPoint Presentation</vt:lpstr>
      <vt:lpstr>PowerPoint Presentation</vt:lpstr>
      <vt:lpstr>PowerPoint Presentation</vt:lpstr>
      <vt:lpstr>PowerPoint Presentation</vt:lpstr>
      <vt:lpstr>Defining moral conversations</vt:lpstr>
      <vt:lpstr>Selecting words</vt:lpstr>
      <vt:lpstr>Selecting words</vt:lpstr>
      <vt:lpstr>Selecting words</vt:lpstr>
      <vt:lpstr>Target word excerpts</vt:lpstr>
      <vt:lpstr>PowerPoint Presentation</vt:lpstr>
      <vt:lpstr>Coding scheme</vt:lpstr>
      <vt:lpstr>PowerPoint Presentation</vt:lpstr>
      <vt:lpstr>PowerPoint Presentation</vt:lpstr>
      <vt:lpstr>PowerPoint Presentation</vt:lpstr>
      <vt:lpstr>PowerPoint Presentation</vt:lpstr>
      <vt:lpstr>PowerPoint Presentation</vt:lpstr>
      <vt:lpstr>PowerPoint Presentation</vt:lpstr>
      <vt:lpstr>Results</vt:lpstr>
      <vt:lpstr>PowerPoint Presentation</vt:lpstr>
      <vt:lpstr>PowerPoint Presentation</vt:lpstr>
      <vt:lpstr>PowerPoint Presentation</vt:lpstr>
      <vt:lpstr>Similarities</vt:lpstr>
      <vt:lpstr>Similarities</vt:lpstr>
      <vt:lpstr>PowerPoint Presentation</vt:lpstr>
      <vt:lpstr>Study 2 (2016)</vt:lpstr>
      <vt:lpstr>Two unexpected findings in Study 1</vt:lpstr>
      <vt:lpstr>Two unexpected findings in Study 1</vt:lpstr>
      <vt:lpstr>Thin moral concepts</vt:lpstr>
      <vt:lpstr>PowerPoint Presentation</vt:lpstr>
      <vt:lpstr>Transcripts</vt:lpstr>
      <vt:lpstr>PowerPoint Presentation</vt:lpstr>
      <vt:lpstr>Coding excerpts </vt:lpstr>
      <vt:lpstr>Moral vs.       non-moral evaluation</vt:lpstr>
      <vt:lpstr>Coding scheme</vt:lpstr>
      <vt:lpstr>COCA –                   Adult Sample </vt:lpstr>
      <vt:lpstr>PowerPoint Presentation</vt:lpstr>
      <vt:lpstr>PowerPoint Presentation</vt:lpstr>
      <vt:lpstr>Results</vt:lpstr>
      <vt:lpstr>PowerPoint Presentation</vt:lpstr>
      <vt:lpstr>PowerPoint Presentation</vt:lpstr>
      <vt:lpstr>Results</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Study 3 (UNPUBLISHED)</vt:lpstr>
      <vt:lpstr>Pretend play</vt:lpstr>
      <vt:lpstr>Pretend play</vt:lpstr>
      <vt:lpstr>PowerPoint Presentation</vt:lpstr>
      <vt:lpstr>Coding</vt:lpstr>
      <vt:lpstr>Pretend play</vt:lpstr>
      <vt:lpstr>Moral coding</vt:lpstr>
      <vt:lpstr>Results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CHILDES to Explore Early Moral Language   (and More?)</dc:title>
  <dc:creator>Wright, Jen</dc:creator>
  <cp:lastModifiedBy>Wright, Jen</cp:lastModifiedBy>
  <cp:revision>4</cp:revision>
  <dcterms:created xsi:type="dcterms:W3CDTF">2020-05-30T17:22:09Z</dcterms:created>
  <dcterms:modified xsi:type="dcterms:W3CDTF">2020-05-30T18:22:26Z</dcterms:modified>
</cp:coreProperties>
</file>